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305" r:id="rId5"/>
    <p:sldId id="312" r:id="rId6"/>
    <p:sldId id="309" r:id="rId7"/>
    <p:sldId id="310" r:id="rId8"/>
    <p:sldId id="313" r:id="rId9"/>
    <p:sldId id="308" r:id="rId10"/>
    <p:sldId id="314" r:id="rId11"/>
    <p:sldId id="31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C5B"/>
    <a:srgbClr val="EDE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D4E3B07F-878C-4B7D-85C6-8AEE224C8105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39E874F-B357-4D81-93EE-A63801E01A9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609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07F-878C-4B7D-85C6-8AEE224C8105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74F-B357-4D81-93EE-A63801E0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4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07F-878C-4B7D-85C6-8AEE224C8105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74F-B357-4D81-93EE-A63801E01A9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329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07F-878C-4B7D-85C6-8AEE224C8105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74F-B357-4D81-93EE-A63801E01A9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584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07F-878C-4B7D-85C6-8AEE224C8105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74F-B357-4D81-93EE-A63801E0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66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07F-878C-4B7D-85C6-8AEE224C8105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74F-B357-4D81-93EE-A63801E01A9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90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07F-878C-4B7D-85C6-8AEE224C8105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74F-B357-4D81-93EE-A63801E01A9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310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07F-878C-4B7D-85C6-8AEE224C8105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74F-B357-4D81-93EE-A63801E01A9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383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07F-878C-4B7D-85C6-8AEE224C8105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74F-B357-4D81-93EE-A63801E01A9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81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07F-878C-4B7D-85C6-8AEE224C8105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74F-B357-4D81-93EE-A63801E0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9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07F-878C-4B7D-85C6-8AEE224C8105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74F-B357-4D81-93EE-A63801E01A9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276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07F-878C-4B7D-85C6-8AEE224C8105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74F-B357-4D81-93EE-A63801E0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14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07F-878C-4B7D-85C6-8AEE224C8105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74F-B357-4D81-93EE-A63801E01A9A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973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07F-878C-4B7D-85C6-8AEE224C8105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74F-B357-4D81-93EE-A63801E01A9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57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07F-878C-4B7D-85C6-8AEE224C8105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74F-B357-4D81-93EE-A63801E0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69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07F-878C-4B7D-85C6-8AEE224C8105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74F-B357-4D81-93EE-A63801E01A9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12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B07F-878C-4B7D-85C6-8AEE224C8105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74F-B357-4D81-93EE-A63801E0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69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E3B07F-878C-4B7D-85C6-8AEE224C8105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9E874F-B357-4D81-93EE-A63801E0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0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jlt.ca/index.html" TargetMode="External"/><Relationship Id="rId3" Type="http://schemas.openxmlformats.org/officeDocument/2006/relationships/hyperlink" Target="http://aera.net/" TargetMode="External"/><Relationship Id="rId7" Type="http://schemas.openxmlformats.org/officeDocument/2006/relationships/hyperlink" Target="http://www.ascilite.org.au/ajet/ajet.html" TargetMode="External"/><Relationship Id="rId2" Type="http://schemas.openxmlformats.org/officeDocument/2006/relationships/hyperlink" Target="http://www.eric.ed.gov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ste.org/" TargetMode="External"/><Relationship Id="rId5" Type="http://schemas.openxmlformats.org/officeDocument/2006/relationships/hyperlink" Target="http://isteonline.uoregon.edu/" TargetMode="External"/><Relationship Id="rId4" Type="http://schemas.openxmlformats.org/officeDocument/2006/relationships/hyperlink" Target="http://itdl.org/" TargetMode="External"/><Relationship Id="rId9" Type="http://schemas.openxmlformats.org/officeDocument/2006/relationships/hyperlink" Target="http://scholar.lib.vt.edu/ejournals/JTE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.sa/url?sa=i&amp;rct=j&amp;q=goal&amp;source=images&amp;cd=&amp;cad=rja&amp;docid=xg3QGN7eUqubYM&amp;tbnid=OHFtV8ZhF-yFqM:&amp;ved=0CAUQjRw&amp;url=http://www.mmsgrouponline.com/2013/01/10/write-down-goals-to-accelerate-your-career/&amp;ei=UVcuUsSIIOWm0AXW-IHIBA&amp;psig=AFQjCNF4t16ceoxz2oDjS1bi9oNVyIaPgg&amp;ust=1378855063524435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.sa/url?sa=i&amp;rct=j&amp;q=%D8%B3%D8%A7%D8%B9%D8%A9&amp;source=images&amp;cd=&amp;docid=3BQF0QJZji1UsM&amp;tbnid=4VLuUrb_ZBTc6M:&amp;ved=0CAUQjRw&amp;url=http://arabic.alibaba.com/product-gs/promotional-gift-wall-clock-christmas-clock-326354461.html&amp;ei=elguUqufFfS00QWmtIHIBQ&amp;psig=AFQjCNGuSZ9_6I1ScNSj84FvMm1isiCyFA&amp;ust=1378855361798175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.sa/url?sa=i&amp;rct=j&amp;q=goal&amp;source=images&amp;cd=&amp;cad=rja&amp;docid=wsy70v6B-0x90M&amp;tbnid=4OiC-DxM05KMzM:&amp;ved=0CAUQjRw&amp;url=http://depositphotos.com/2038808/stock-photo-Competitors-Aiming-for-the-Same-Goal.html&amp;ei=3FcuUt6KMqqm0wXCm4G4DA&amp;psig=AFQjCNF4t16ceoxz2oDjS1bi9oNVyIaPgg&amp;ust=1378855063524435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ight2know.afteegypt.org/uploads/posts/2012-03/1330951356_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99590"/>
            <a:ext cx="5365952" cy="2772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2057400" y="4800600"/>
            <a:ext cx="4712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AdvertisingExtraBold" pitchFamily="2" charset="-78"/>
              </a:rPr>
              <a:t>   </a:t>
            </a:r>
            <a:r>
              <a:rPr lang="ar-SA" sz="3200" dirty="0" smtClean="0">
                <a:cs typeface="AdvertisingExtraBold" pitchFamily="2" charset="-78"/>
              </a:rPr>
              <a:t>حلقة البحث</a:t>
            </a:r>
            <a:r>
              <a:rPr lang="en-US" sz="3200" dirty="0" smtClean="0">
                <a:cs typeface="AdvertisingExtraBold" pitchFamily="2" charset="-78"/>
              </a:rPr>
              <a:t> 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EDUC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695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6744" y="5534561"/>
            <a:ext cx="4712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00" b="1" dirty="0" smtClean="0"/>
              <a:t>أعضاء هيئة التدريس:</a:t>
            </a:r>
          </a:p>
          <a:p>
            <a:pPr algn="ctr"/>
            <a:r>
              <a:rPr lang="ar-SA" sz="1600" dirty="0" err="1" smtClean="0">
                <a:latin typeface="Angsana New" panose="02020603050405020304" pitchFamily="18" charset="-34"/>
              </a:rPr>
              <a:t>أ.د</a:t>
            </a:r>
            <a:r>
              <a:rPr lang="ar-SA" sz="1600" dirty="0" smtClean="0">
                <a:latin typeface="Angsana New" panose="02020603050405020304" pitchFamily="18" charset="-34"/>
              </a:rPr>
              <a:t> وفاء </a:t>
            </a:r>
            <a:r>
              <a:rPr lang="ar-SA" sz="1600" dirty="0" err="1" smtClean="0">
                <a:latin typeface="Angsana New" panose="02020603050405020304" pitchFamily="18" charset="-34"/>
              </a:rPr>
              <a:t>الكفافي</a:t>
            </a:r>
            <a:endParaRPr lang="ar-SA" sz="1600" dirty="0" smtClean="0">
              <a:latin typeface="Angsana New" panose="02020603050405020304" pitchFamily="18" charset="-34"/>
            </a:endParaRPr>
          </a:p>
          <a:p>
            <a:pPr algn="ctr"/>
            <a:r>
              <a:rPr lang="ar-SA" sz="1600" dirty="0" smtClean="0">
                <a:latin typeface="Angsana New" panose="02020603050405020304" pitchFamily="18" charset="-34"/>
              </a:rPr>
              <a:t>د. جولين قطب</a:t>
            </a:r>
          </a:p>
          <a:p>
            <a:pPr algn="ctr"/>
            <a:r>
              <a:rPr lang="ar-SA" sz="1600" dirty="0" smtClean="0">
                <a:latin typeface="Angsana New" panose="02020603050405020304" pitchFamily="18" charset="-34"/>
              </a:rPr>
              <a:t>د. ايمان مهدي</a:t>
            </a:r>
          </a:p>
          <a:p>
            <a:pPr algn="ctr"/>
            <a:r>
              <a:rPr lang="ar-SA" sz="1600" dirty="0" smtClean="0">
                <a:latin typeface="Angsana New" panose="02020603050405020304" pitchFamily="18" charset="-34"/>
              </a:rPr>
              <a:t>د. مروة زكي</a:t>
            </a:r>
            <a:endParaRPr lang="en-US" sz="1600" dirty="0">
              <a:latin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696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804619"/>
              </p:ext>
            </p:extLst>
          </p:nvPr>
        </p:nvGraphicFramePr>
        <p:xfrm>
          <a:off x="1219200" y="1182702"/>
          <a:ext cx="6629400" cy="4263557"/>
        </p:xfrm>
        <a:graphic>
          <a:graphicData uri="http://schemas.openxmlformats.org/drawingml/2006/table">
            <a:tbl>
              <a:tblPr/>
              <a:tblGrid>
                <a:gridCol w="2362200"/>
                <a:gridCol w="3657600"/>
                <a:gridCol w="609600"/>
              </a:tblGrid>
              <a:tr h="355087"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 smtClean="0">
                          <a:effectLst/>
                        </a:rPr>
                        <a:t>        الموقع</a:t>
                      </a:r>
                      <a:endParaRPr lang="ar-SA" sz="1200" b="1" dirty="0">
                        <a:effectLst/>
                      </a:endParaRPr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>
                          <a:effectLst/>
                        </a:rPr>
                        <a:t>                اسم الجمعية أو الهيئة</a:t>
                      </a:r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200" b="1" dirty="0">
                          <a:effectLst/>
                        </a:rPr>
                        <a:t> الرقم</a:t>
                      </a:r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08367"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hlinkClick r:id="rId2"/>
                        </a:rPr>
                        <a:t>http://www.eric.ed.gov</a:t>
                      </a:r>
                      <a:endParaRPr lang="en-US" sz="1200" b="1" dirty="0" smtClean="0">
                        <a:effectLst/>
                      </a:endParaRPr>
                    </a:p>
                    <a:p>
                      <a:pPr algn="ctr" rtl="1"/>
                      <a:endParaRPr lang="en-US" sz="1200" b="1" dirty="0">
                        <a:effectLst/>
                      </a:endParaRPr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effectLst/>
                        </a:rPr>
                        <a:t>موقع قواعد البيانات والكتب والأبحاث والمقالات التعليمية ( إيريك )</a:t>
                      </a:r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/>
                        <a:t>1</a:t>
                      </a:r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087"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>
                          <a:effectLst/>
                          <a:hlinkClick r:id="rId3"/>
                        </a:rPr>
                        <a:t>http://aera.net</a:t>
                      </a:r>
                      <a:endParaRPr lang="en-US" sz="1200" b="1" dirty="0">
                        <a:effectLst/>
                      </a:endParaRPr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/>
                        <a:t>الرابطة الأمريكية لبحوث التربية والتعليم (</a:t>
                      </a:r>
                      <a:r>
                        <a:rPr lang="en-US" sz="1200" b="1" dirty="0"/>
                        <a:t>AERA)</a:t>
                      </a:r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/>
                        <a:t>2</a:t>
                      </a:r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36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effectLst/>
                          <a:hlinkClick r:id="rId4"/>
                        </a:rPr>
                        <a:t>http://itdl.org</a:t>
                      </a:r>
                      <a:endParaRPr lang="en-US" sz="1200" dirty="0"/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effectLst/>
                        </a:rPr>
                        <a:t>مجلة عالمية تختص بالتعليم عن بعد وتكنولوجيا التعليم  </a:t>
                      </a:r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/>
                        <a:t>3</a:t>
                      </a:r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367"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>
                          <a:effectLst/>
                          <a:hlinkClick r:id="rId5"/>
                        </a:rPr>
                        <a:t>http://isteonline.uoregon.edu</a:t>
                      </a:r>
                      <a:endParaRPr lang="en-US" sz="1200" b="1" dirty="0">
                        <a:effectLst/>
                      </a:endParaRPr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/>
                        <a:t>الجمعية الدولية للتكنولوجيا في مجال التعليم (</a:t>
                      </a:r>
                      <a:r>
                        <a:rPr lang="en-US" sz="1200" b="1" dirty="0"/>
                        <a:t>ISTE)  </a:t>
                      </a:r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/>
                        <a:t>4</a:t>
                      </a:r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087"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>
                          <a:effectLst/>
                          <a:hlinkClick r:id="rId6"/>
                        </a:rPr>
                        <a:t>http://www.iste.org</a:t>
                      </a:r>
                      <a:endParaRPr lang="en-US" sz="1200" b="1" dirty="0">
                        <a:effectLst/>
                      </a:endParaRPr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/>
                        <a:t>الجمعية الدولية للتعليم الالكتروني</a:t>
                      </a:r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/>
                        <a:t>5</a:t>
                      </a:r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08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hlinkClick r:id="rId7"/>
                        </a:rPr>
                        <a:t>http://www.ascilite.org.au/ajet/ajet.html</a:t>
                      </a:r>
                      <a:endParaRPr lang="en-US" sz="1200" b="1" dirty="0" smtClean="0">
                        <a:effectLst/>
                      </a:endParaRPr>
                    </a:p>
                    <a:p>
                      <a:pPr algn="ctr"/>
                      <a:endParaRPr lang="en-US" sz="1200" dirty="0"/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effectLst/>
                        </a:rPr>
                        <a:t>المجلة الاسترالية لتكنولوجيا التعليم</a:t>
                      </a:r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/>
                        <a:t>6</a:t>
                      </a:r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36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hlinkClick r:id="rId8"/>
                        </a:rPr>
                        <a:t>http://www.cjlt.ca/index.html</a:t>
                      </a:r>
                      <a:endParaRPr lang="en-US" sz="1200" b="1" dirty="0" smtClean="0">
                        <a:effectLst/>
                      </a:endParaRPr>
                    </a:p>
                    <a:p>
                      <a:pPr algn="ctr"/>
                      <a:endParaRPr lang="en-US" sz="1200" dirty="0"/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effectLst/>
                        </a:rPr>
                        <a:t>المجلة الكندية للتعليم والتكنولوجيا</a:t>
                      </a:r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/>
                        <a:t>7</a:t>
                      </a:r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08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  <a:hlinkClick r:id="rId9"/>
                        </a:rPr>
                        <a:t>http://scholar.lib.vt.edu/ejournals/JTE</a:t>
                      </a:r>
                      <a:endParaRPr lang="en-US" sz="1200" b="1" dirty="0" smtClean="0">
                        <a:effectLst/>
                      </a:endParaRPr>
                    </a:p>
                    <a:p>
                      <a:pPr algn="ctr"/>
                      <a:endParaRPr lang="en-US" sz="1200" dirty="0"/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effectLst/>
                        </a:rPr>
                        <a:t>مجلة تكنولوجيا التعليم</a:t>
                      </a:r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/>
                        <a:t>8</a:t>
                      </a:r>
                    </a:p>
                  </a:txBody>
                  <a:tcPr marL="33773" marR="33773" marT="16887" marB="16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33600" y="228600"/>
            <a:ext cx="49530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2800" dirty="0" smtClean="0">
                <a:cs typeface="AdvertisingExtraBold" pitchFamily="2" charset="-78"/>
              </a:rPr>
              <a:t>مواقع مفيدة</a:t>
            </a:r>
            <a:endParaRPr lang="en-US" sz="2800" dirty="0">
              <a:cs typeface="AdvertisingExtra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918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2819400"/>
            <a:ext cx="44958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2800" dirty="0" smtClean="0">
                <a:cs typeface="AdvertisingExtraBold" pitchFamily="2" charset="-78"/>
              </a:rPr>
              <a:t>تقسيم الطالبات على المشرفات</a:t>
            </a:r>
            <a:endParaRPr lang="en-US" sz="2800" dirty="0">
              <a:cs typeface="AdvertisingExtra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26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7868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dirty="0" smtClean="0">
                <a:cs typeface="AdvertisingExtraBold" pitchFamily="2" charset="-78"/>
              </a:rPr>
              <a:t>الهدف العام من  المقرر</a:t>
            </a:r>
            <a:endParaRPr lang="en-US" sz="3200" dirty="0">
              <a:cs typeface="AdvertisingExtraBold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037814"/>
            <a:ext cx="6019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EG" sz="2000" dirty="0">
                <a:cs typeface="AdvertisingExtraBold" pitchFamily="2" charset="-78"/>
              </a:rPr>
              <a:t>يهدف المقرر إلى تزويد الطالبات بالمعارف والمهارات اللازمة المرتبطة بمجال البحث في تقنيات </a:t>
            </a:r>
            <a:r>
              <a:rPr lang="ar-EG" sz="2000" dirty="0" smtClean="0">
                <a:cs typeface="AdvertisingExtraBold" pitchFamily="2" charset="-78"/>
              </a:rPr>
              <a:t>التعليم،</a:t>
            </a:r>
            <a:r>
              <a:rPr lang="ar-SA" sz="2000" dirty="0" smtClean="0">
                <a:cs typeface="AdvertisingExtraBold" pitchFamily="2" charset="-78"/>
              </a:rPr>
              <a:t> </a:t>
            </a:r>
            <a:r>
              <a:rPr lang="ar-EG" sz="2000" dirty="0" smtClean="0">
                <a:cs typeface="AdvertisingExtraBold" pitchFamily="2" charset="-78"/>
              </a:rPr>
              <a:t>حيث تكون الطالب</a:t>
            </a:r>
            <a:r>
              <a:rPr lang="ar-SA" sz="2000" dirty="0" smtClean="0">
                <a:cs typeface="AdvertisingExtraBold" pitchFamily="2" charset="-78"/>
              </a:rPr>
              <a:t>ة</a:t>
            </a:r>
            <a:r>
              <a:rPr lang="ar-EG" sz="2000" dirty="0" smtClean="0">
                <a:cs typeface="AdvertisingExtraBold" pitchFamily="2" charset="-78"/>
              </a:rPr>
              <a:t> قادرة على إعداد </a:t>
            </a:r>
            <a:r>
              <a:rPr lang="ar-SA" sz="2000" dirty="0" smtClean="0">
                <a:cs typeface="AdvertisingExtraBold" pitchFamily="2" charset="-78"/>
              </a:rPr>
              <a:t>خطة </a:t>
            </a:r>
            <a:r>
              <a:rPr lang="ar-EG" sz="2000" dirty="0" smtClean="0">
                <a:cs typeface="AdvertisingExtraBold" pitchFamily="2" charset="-78"/>
              </a:rPr>
              <a:t>مشروع بحثي  كامل لحل مشكلة تعليمية ما.</a:t>
            </a:r>
          </a:p>
          <a:p>
            <a:pPr algn="just" rtl="1">
              <a:lnSpc>
                <a:spcPct val="150000"/>
              </a:lnSpc>
            </a:pPr>
            <a:r>
              <a:rPr lang="ar-EG" sz="2000" dirty="0">
                <a:cs typeface="AdvertisingExtraBold" pitchFamily="2" charset="-78"/>
              </a:rPr>
              <a:t>كما يهدف المقرر </a:t>
            </a:r>
            <a:r>
              <a:rPr lang="ar-SA" sz="2000" dirty="0">
                <a:cs typeface="AdvertisingExtraBold" pitchFamily="2" charset="-78"/>
              </a:rPr>
              <a:t>إلى رفع مستوى الكفاءة البحثية للط</a:t>
            </a:r>
            <a:r>
              <a:rPr lang="ar-EG" sz="2000" dirty="0">
                <a:cs typeface="AdvertisingExtraBold" pitchFamily="2" charset="-78"/>
              </a:rPr>
              <a:t>البات</a:t>
            </a:r>
            <a:r>
              <a:rPr lang="ar-SA" sz="2000" dirty="0">
                <a:cs typeface="AdvertisingExtraBold" pitchFamily="2" charset="-78"/>
              </a:rPr>
              <a:t> وفتح الآفاق أمامهم لمواصلة دراستهم العليا التي تشكل البحوث ركيزة أساسية </a:t>
            </a:r>
            <a:r>
              <a:rPr lang="ar-SA" sz="2000" dirty="0" smtClean="0">
                <a:cs typeface="AdvertisingExtraBold" pitchFamily="2" charset="-78"/>
              </a:rPr>
              <a:t>فيها</a:t>
            </a:r>
            <a:r>
              <a:rPr lang="ar-EG" sz="2000" b="1" dirty="0" smtClean="0"/>
              <a:t>.</a:t>
            </a:r>
            <a:r>
              <a:rPr lang="ar-SA" sz="2000" b="1" dirty="0" smtClean="0"/>
              <a:t> </a:t>
            </a:r>
            <a:endParaRPr lang="en-US" sz="2000" dirty="0">
              <a:cs typeface="AdvertisingExtraBold" pitchFamily="2" charset="-78"/>
            </a:endParaRPr>
          </a:p>
          <a:p>
            <a:pPr algn="r" rtl="1"/>
            <a:endParaRPr lang="en-US" dirty="0"/>
          </a:p>
        </p:txBody>
      </p:sp>
      <p:pic>
        <p:nvPicPr>
          <p:cNvPr id="2050" name="Picture 2" descr="http://www.kfu.edu.sa/ar/Deans/Research/PublishingImages/DSR%20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3168">
            <a:off x="765376" y="658316"/>
            <a:ext cx="1447800" cy="1443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37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835527"/>
            <a:ext cx="8077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SA" sz="2000" b="1" dirty="0" smtClean="0">
                <a:solidFill>
                  <a:srgbClr val="C00000"/>
                </a:solidFill>
                <a:cs typeface="AdvertisingExtraBold" pitchFamily="2" charset="-78"/>
              </a:rPr>
              <a:t>يتوقع من الطالبات بعد الإنتهاء من </a:t>
            </a:r>
            <a:r>
              <a:rPr lang="ar-EG" sz="2000" b="1" dirty="0" smtClean="0">
                <a:solidFill>
                  <a:srgbClr val="C00000"/>
                </a:solidFill>
                <a:cs typeface="AdvertisingExtraBold" pitchFamily="2" charset="-78"/>
              </a:rPr>
              <a:t>دراسة</a:t>
            </a:r>
            <a:r>
              <a:rPr lang="ar-SA" sz="2000" b="1" dirty="0" smtClean="0">
                <a:solidFill>
                  <a:srgbClr val="C00000"/>
                </a:solidFill>
                <a:cs typeface="AdvertisingExtraBold" pitchFamily="2" charset="-78"/>
              </a:rPr>
              <a:t> هذا المقرر إنجاز خطة البحث وفقا للخطوات التالية: 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Simplified Arabic" pitchFamily="18" charset="-78"/>
              <a:cs typeface="AdvertisingExtraBold" pitchFamily="2" charset="-78"/>
            </a:endParaRPr>
          </a:p>
          <a:p>
            <a:pPr marL="457200" lvl="0" indent="-457200" algn="just" rtl="1">
              <a:lnSpc>
                <a:spcPct val="200000"/>
              </a:lnSpc>
              <a:buFont typeface="+mj-lt"/>
              <a:buAutoNum type="arabicPeriod"/>
            </a:pPr>
            <a:r>
              <a:rPr lang="ar-SA" b="1" dirty="0" smtClean="0">
                <a:cs typeface="AdvertisingBold" pitchFamily="2" charset="-78"/>
              </a:rPr>
              <a:t>تحديد مشكلة بحثية قابلة للبحث والدراسة</a:t>
            </a:r>
          </a:p>
          <a:p>
            <a:pPr marL="457200" lvl="0" indent="-457200" algn="just" rtl="1">
              <a:lnSpc>
                <a:spcPct val="200000"/>
              </a:lnSpc>
              <a:buFont typeface="+mj-lt"/>
              <a:buAutoNum type="arabicPeriod"/>
            </a:pPr>
            <a:r>
              <a:rPr lang="ar-SA" b="1" dirty="0" smtClean="0">
                <a:cs typeface="AdvertisingBold" pitchFamily="2" charset="-78"/>
              </a:rPr>
              <a:t>وضع مقدمة مناسبة للبحث</a:t>
            </a:r>
          </a:p>
          <a:p>
            <a:pPr marL="457200" lvl="0" indent="-457200" algn="just" rtl="1">
              <a:lnSpc>
                <a:spcPct val="200000"/>
              </a:lnSpc>
              <a:buFont typeface="+mj-lt"/>
              <a:buAutoNum type="arabicPeriod"/>
            </a:pPr>
            <a:r>
              <a:rPr lang="ar-SA" b="1" dirty="0" smtClean="0">
                <a:cs typeface="AdvertisingBold" pitchFamily="2" charset="-78"/>
              </a:rPr>
              <a:t>صياغة مشكلة البحث</a:t>
            </a:r>
          </a:p>
          <a:p>
            <a:pPr marL="457200" lvl="0" indent="-457200" algn="just" rtl="1">
              <a:lnSpc>
                <a:spcPct val="200000"/>
              </a:lnSpc>
              <a:buFont typeface="+mj-lt"/>
              <a:buAutoNum type="arabicPeriod"/>
            </a:pPr>
            <a:r>
              <a:rPr lang="ar-SA" b="1" dirty="0" smtClean="0">
                <a:cs typeface="AdvertisingBold" pitchFamily="2" charset="-78"/>
              </a:rPr>
              <a:t>صياغة فروض البحث</a:t>
            </a:r>
          </a:p>
          <a:p>
            <a:pPr marL="457200" lvl="0" indent="-457200" algn="just" rtl="1">
              <a:lnSpc>
                <a:spcPct val="200000"/>
              </a:lnSpc>
              <a:buFont typeface="+mj-lt"/>
              <a:buAutoNum type="arabicPeriod"/>
            </a:pPr>
            <a:r>
              <a:rPr lang="ar-SA" b="1" dirty="0" smtClean="0">
                <a:cs typeface="AdvertisingBold" pitchFamily="2" charset="-78"/>
              </a:rPr>
              <a:t>صياغة أهداف البحث</a:t>
            </a:r>
          </a:p>
          <a:p>
            <a:pPr marL="457200" lvl="0" indent="-457200" algn="just" rtl="1">
              <a:lnSpc>
                <a:spcPct val="200000"/>
              </a:lnSpc>
              <a:buFont typeface="+mj-lt"/>
              <a:buAutoNum type="arabicPeriod"/>
            </a:pPr>
            <a:r>
              <a:rPr lang="ar-SA" b="1" dirty="0" smtClean="0">
                <a:cs typeface="AdvertisingBold" pitchFamily="2" charset="-78"/>
              </a:rPr>
              <a:t>تحديد أهمية البحث</a:t>
            </a:r>
          </a:p>
          <a:p>
            <a:pPr marL="457200" lvl="0" indent="-457200" algn="just" rtl="1">
              <a:lnSpc>
                <a:spcPct val="200000"/>
              </a:lnSpc>
              <a:buFont typeface="+mj-lt"/>
              <a:buAutoNum type="arabicPeriod"/>
            </a:pPr>
            <a:r>
              <a:rPr lang="ar-SA" b="1" dirty="0" smtClean="0">
                <a:cs typeface="AdvertisingBold" pitchFamily="2" charset="-78"/>
              </a:rPr>
              <a:t>تحديد حدود البحث</a:t>
            </a:r>
          </a:p>
        </p:txBody>
      </p:sp>
      <p:pic>
        <p:nvPicPr>
          <p:cNvPr id="5124" name="Picture 4" descr="http://mmsgrouponline.com/wp-content/uploads/2012/05/shutterstock_6088234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3282">
            <a:off x="785017" y="556418"/>
            <a:ext cx="1385907" cy="1385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52800" y="590822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dirty="0" smtClean="0">
                <a:solidFill>
                  <a:srgbClr val="FF0000"/>
                </a:solidFill>
                <a:cs typeface="AdvertisingExtraBold" pitchFamily="2" charset="-78"/>
              </a:rPr>
              <a:t> تابع: </a:t>
            </a:r>
            <a:r>
              <a:rPr lang="ar-SA" sz="2400" dirty="0" smtClean="0">
                <a:solidFill>
                  <a:srgbClr val="FF0000"/>
                </a:solidFill>
                <a:cs typeface="AdvertisingExtraBold" pitchFamily="2" charset="-78"/>
              </a:rPr>
              <a:t>أهداف المقرر</a:t>
            </a:r>
            <a:endParaRPr lang="en-US" sz="2400" dirty="0">
              <a:solidFill>
                <a:srgbClr val="FF0000"/>
              </a:solidFill>
              <a:cs typeface="AdvertisingExtra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613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590822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dirty="0" smtClean="0">
                <a:solidFill>
                  <a:srgbClr val="FF0000"/>
                </a:solidFill>
                <a:cs typeface="AdvertisingExtraBold" pitchFamily="2" charset="-78"/>
              </a:rPr>
              <a:t> تابع: </a:t>
            </a:r>
            <a:r>
              <a:rPr lang="ar-SA" sz="2400" dirty="0" smtClean="0">
                <a:solidFill>
                  <a:srgbClr val="FF0000"/>
                </a:solidFill>
                <a:cs typeface="AdvertisingExtraBold" pitchFamily="2" charset="-78"/>
              </a:rPr>
              <a:t>أهداف المقرر</a:t>
            </a:r>
            <a:endParaRPr lang="en-US" sz="2400" dirty="0">
              <a:solidFill>
                <a:srgbClr val="FF0000"/>
              </a:solidFill>
              <a:cs typeface="AdvertisingExtraBold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838200"/>
            <a:ext cx="6934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endParaRPr lang="en-US" sz="2000" dirty="0" smtClean="0">
              <a:solidFill>
                <a:srgbClr val="C00000"/>
              </a:solidFill>
              <a:latin typeface="Simplified Arabic" pitchFamily="18" charset="-78"/>
              <a:cs typeface="AdvertisingExtraBold" pitchFamily="2" charset="-78"/>
            </a:endParaRPr>
          </a:p>
          <a:p>
            <a:pPr marL="457200" indent="-457200" algn="just" rtl="1">
              <a:lnSpc>
                <a:spcPct val="200000"/>
              </a:lnSpc>
              <a:buFont typeface="+mj-lt"/>
              <a:buAutoNum type="arabicPeriod" startAt="8"/>
            </a:pPr>
            <a:r>
              <a:rPr lang="ar-SA" sz="2000" b="1" dirty="0" err="1">
                <a:cs typeface="AdvertisingBold" pitchFamily="2" charset="-78"/>
              </a:rPr>
              <a:t>إقتراح</a:t>
            </a:r>
            <a:r>
              <a:rPr lang="ar-SA" sz="2000" b="1" dirty="0">
                <a:cs typeface="AdvertisingBold" pitchFamily="2" charset="-78"/>
              </a:rPr>
              <a:t> منهج البحث </a:t>
            </a:r>
            <a:endParaRPr lang="ar-SA" sz="2000" b="1" dirty="0" smtClean="0">
              <a:cs typeface="AdvertisingBold" pitchFamily="2" charset="-78"/>
            </a:endParaRPr>
          </a:p>
          <a:p>
            <a:pPr marL="457200" indent="-457200" algn="just" rtl="1">
              <a:lnSpc>
                <a:spcPct val="200000"/>
              </a:lnSpc>
              <a:buFont typeface="+mj-lt"/>
              <a:buAutoNum type="arabicPeriod" startAt="8"/>
            </a:pPr>
            <a:r>
              <a:rPr lang="ar-SA" sz="2000" b="1" dirty="0" smtClean="0">
                <a:cs typeface="AdvertisingBold" pitchFamily="2" charset="-78"/>
              </a:rPr>
              <a:t>تحديد مجتمع وعينة البحث</a:t>
            </a:r>
          </a:p>
          <a:p>
            <a:pPr marL="457200" indent="-457200" algn="just" rtl="1">
              <a:lnSpc>
                <a:spcPct val="200000"/>
              </a:lnSpc>
              <a:buFont typeface="+mj-lt"/>
              <a:buAutoNum type="arabicPeriod" startAt="8"/>
            </a:pPr>
            <a:r>
              <a:rPr lang="ar-SA" sz="2000" b="1" dirty="0" smtClean="0">
                <a:cs typeface="AdvertisingBold" pitchFamily="2" charset="-78"/>
              </a:rPr>
              <a:t>تحديد أدوات جمع البيانات</a:t>
            </a:r>
          </a:p>
          <a:p>
            <a:pPr marL="457200" lvl="0" indent="-457200" algn="just" rtl="1">
              <a:lnSpc>
                <a:spcPct val="200000"/>
              </a:lnSpc>
              <a:buFont typeface="+mj-lt"/>
              <a:buAutoNum type="arabicPeriod" startAt="8"/>
            </a:pPr>
            <a:r>
              <a:rPr lang="ar-SA" sz="2000" b="1" dirty="0" smtClean="0">
                <a:cs typeface="AdvertisingBold" pitchFamily="2" charset="-78"/>
              </a:rPr>
              <a:t>وضع مصطلحات البحث</a:t>
            </a:r>
          </a:p>
          <a:p>
            <a:pPr marL="457200" lvl="0" indent="-457200" algn="just" rtl="1">
              <a:lnSpc>
                <a:spcPct val="200000"/>
              </a:lnSpc>
              <a:buFont typeface="+mj-lt"/>
              <a:buAutoNum type="arabicPeriod" startAt="8"/>
            </a:pPr>
            <a:r>
              <a:rPr lang="ar-SA" sz="2000" b="1" dirty="0" smtClean="0">
                <a:cs typeface="AdvertisingBold" pitchFamily="2" charset="-78"/>
              </a:rPr>
              <a:t>عرض الادب النظري المرتبط بمتغيرات البحث وتحليله</a:t>
            </a:r>
          </a:p>
          <a:p>
            <a:pPr marL="457200" lvl="0" indent="-457200" algn="just" rtl="1">
              <a:lnSpc>
                <a:spcPct val="200000"/>
              </a:lnSpc>
              <a:buFont typeface="+mj-lt"/>
              <a:buAutoNum type="arabicPeriod" startAt="8"/>
            </a:pPr>
            <a:r>
              <a:rPr lang="ar-SA" sz="2000" b="1" dirty="0" smtClean="0">
                <a:cs typeface="AdvertisingBold" pitchFamily="2" charset="-78"/>
              </a:rPr>
              <a:t>عرض وتحليل الدراسات السابقة المرتبطة بالمتغيرات</a:t>
            </a:r>
            <a:endParaRPr lang="en-US" sz="2000" dirty="0" smtClean="0">
              <a:cs typeface="AdvertisingBold" pitchFamily="2" charset="-78"/>
            </a:endParaRPr>
          </a:p>
          <a:p>
            <a:pPr lvl="0" algn="just" rtl="1">
              <a:lnSpc>
                <a:spcPct val="200000"/>
              </a:lnSpc>
            </a:pPr>
            <a:endParaRPr lang="en-US" sz="2000" dirty="0">
              <a:cs typeface="AdvertisingBold" pitchFamily="2" charset="-78"/>
            </a:endParaRPr>
          </a:p>
          <a:p>
            <a:pPr lvl="0" algn="just" rtl="1">
              <a:lnSpc>
                <a:spcPct val="200000"/>
              </a:lnSpc>
            </a:pPr>
            <a:endParaRPr lang="en-US" sz="2000" dirty="0">
              <a:cs typeface="Advertising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414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85799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dirty="0" smtClean="0">
                <a:cs typeface="AdvertisingExtraBold" pitchFamily="2" charset="-78"/>
              </a:rPr>
              <a:t>الخطة الزمنية</a:t>
            </a:r>
            <a:endParaRPr lang="en-US" sz="3200" dirty="0">
              <a:cs typeface="AdvertisingExtraBold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636194"/>
              </p:ext>
            </p:extLst>
          </p:nvPr>
        </p:nvGraphicFramePr>
        <p:xfrm>
          <a:off x="1295400" y="2228593"/>
          <a:ext cx="6756400" cy="2499360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{0660B408-B3CF-4A94-85FC-2B1E0A45F4A2}</a:tableStyleId>
              </a:tblPr>
              <a:tblGrid>
                <a:gridCol w="3813619"/>
                <a:gridCol w="1609776"/>
                <a:gridCol w="1333005"/>
              </a:tblGrid>
              <a:tr h="762638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الموضوع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</a:rPr>
                        <a:t>الأسابيع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ساعات الاتصال (الإعطاء الفعلية)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1- </a:t>
                      </a:r>
                      <a:r>
                        <a:rPr lang="ar-EG" sz="1400" dirty="0" smtClean="0">
                          <a:effectLst/>
                        </a:rPr>
                        <a:t>تحديد ومراجعة موضوع البحث</a:t>
                      </a:r>
                      <a:r>
                        <a:rPr lang="ar-SA" sz="1400" dirty="0" smtClean="0">
                          <a:effectLst/>
                        </a:rPr>
                        <a:t>.</a:t>
                      </a:r>
                      <a:r>
                        <a:rPr lang="ar-EG" sz="1400" dirty="0" smtClean="0">
                          <a:effectLst/>
                        </a:rPr>
                        <a:t> (جماعي)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400" dirty="0" smtClean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effectLst/>
                        </a:rPr>
                        <a:t>15</a:t>
                      </a:r>
                      <a:r>
                        <a:rPr lang="ar-EG" sz="1400" dirty="0" smtClean="0">
                          <a:effectLst/>
                        </a:rPr>
                        <a:t> </a:t>
                      </a:r>
                      <a:r>
                        <a:rPr lang="ar-EG" sz="1400" dirty="0" smtClean="0">
                          <a:effectLst/>
                        </a:rPr>
                        <a:t>ساعات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2- إعداد </a:t>
                      </a:r>
                      <a:r>
                        <a:rPr lang="ar-EG" sz="1400" dirty="0" smtClean="0">
                          <a:effectLst/>
                        </a:rPr>
                        <a:t>خطة البحث (فردي)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400" dirty="0" smtClean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effectLst/>
                        </a:rPr>
                        <a:t>15ساعات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6- </a:t>
                      </a:r>
                      <a:r>
                        <a:rPr lang="ar-EG" sz="1400" baseline="0" dirty="0" smtClean="0">
                          <a:effectLst/>
                        </a:rPr>
                        <a:t> </a:t>
                      </a:r>
                      <a:r>
                        <a:rPr lang="ar-SA" sz="1400" dirty="0" smtClean="0">
                          <a:effectLst/>
                        </a:rPr>
                        <a:t>.</a:t>
                      </a:r>
                      <a:r>
                        <a:rPr lang="ar-EG" sz="1400" dirty="0" smtClean="0">
                          <a:effectLst/>
                        </a:rPr>
                        <a:t>عرو</a:t>
                      </a:r>
                      <a:r>
                        <a:rPr lang="ar-SA" sz="1400" dirty="0" smtClean="0">
                          <a:effectLst/>
                        </a:rPr>
                        <a:t>ض</a:t>
                      </a:r>
                      <a:r>
                        <a:rPr lang="ar-SA" sz="1400" baseline="0" dirty="0" smtClean="0">
                          <a:effectLst/>
                        </a:rPr>
                        <a:t> ا</a:t>
                      </a:r>
                      <a:r>
                        <a:rPr lang="ar-EG" sz="1400" dirty="0" smtClean="0">
                          <a:effectLst/>
                        </a:rPr>
                        <a:t>لطالبات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effectLst/>
                        </a:rPr>
                        <a:t>10</a:t>
                      </a:r>
                      <a:r>
                        <a:rPr lang="ar-EG" sz="1400" dirty="0" smtClean="0">
                          <a:effectLst/>
                        </a:rPr>
                        <a:t>ساعة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200" dirty="0" smtClean="0">
                          <a:effectLst/>
                        </a:rPr>
                        <a:t>مجموع الأسابيع: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 smtClean="0">
                          <a:effectLst/>
                        </a:rPr>
                        <a:t>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AutoShape 2" descr="data:image/jpeg;base64,/9j/4AAQSkZJRgABAQAAAQABAAD/2wCEAAkGBhQSEBUSExQUFBUVFRUXFBQVFRYXFxcXGBYXFRgVFxgXHCYeFxwjGRcXIC8gIycpLCwsFR80NTAqNScrLCkBCQoKDgwOGg8PGiokHyQsLCwsLCwsLSwpMCwpLCwsNCwsMCksLCwqLiwpKSksKSwsLCksLCwsKSkqLCwsLywsLP/AABEIAOEA4AMBIgACEQEDEQH/xAAbAAEAAgMBAQAAAAAAAAAAAAAABQYDBAcCAf/EAEgQAAEDAgMFBAUJBQcCBwAAAAEAAgMEERIhMQUGQVFhEyJxgTJSkaGxBxQzQnKCksHRI0NTYqIkY3OywuHws/EVFhclJnSD/8QAGgEBAAIDAQAAAAAAAAAAAAAAAAQFAgMGAf/EAC0RAAICAQMCBQQBBQEAAAAAAAABAgMEERIhMUFRYXGRsRMiQqEygcHR4fAj/9oADAMBAAIRAxEAPwDuKIiAIiIAiIgCIiAIiIAiIgCIiAIiIAiIgCIiAIiIAiIgCIiAIiIAiIgCIiAIiIAiLDV1jIm4nuDRzPwHM+C9S14R43pyzMsc07WDE5waOZIA96q20N8HOuIW4R67tfJug87+CrtTK55xSOLjzcb+zkpleHKX8uPkhWZsY/x5+C5Ve+MDMm4pD/KLD2m3uUTUb8vPoRtb9ol3wsq4SF5LlOhiVLtqQJ5lsu+hLyb2VJ+uB4Nb+YKwO3hqD+9f7h8Ao7GmLofYtypgvxXsR3fY+sn7kk3eKoH713nY/ELYi3uqBq5rvFo/02ULi6J2iOmD6xXsFfYvyfuWqn35d9eMHq0ke43+Kl6TeqB+RcWHk8W9+nvXPw9ew5aJ4db6cEmGbYur1OpseCLggg6EaL0uaUVfJEbxvLenA+IORVl2bviDZswwn12+j5jUe9QbMSceY8k+rMhPiXHwWZF5jlDgHNIIOhBuD5r0oZNCIiAIiIAiIgCIiAIiIAiKt7f3iIcYIM36OePq9B168PHTOutzeiNdlka1qza21vI2HuMGOT1eDftfp8FUqudz3Y5XYncBwHQDgvD3CPIHE46uWjLNxJ8bq4pojBce5TX5Epvn2/7qZpKjktOoq2sGJzg0aXJtnyHM9Fn2ZsuarziGCI/v3i4P+EzIv+0bN5YlcdkbnQwd/CZJAPpZO9J4NJsGDo0NCwty4V8R5f6M6sOdnM+F+ymUtDUTfRQuDfXmvE3xDSDIfwgdVLU+4srvpJyP5YWNb/VJjJ8rK8thBZdlrkXafK4WaSEObbTw4cfioE8q2XfT0LCGJVDtr6lQZ8n8AHf7R+g780pzJsMg4N1PJe5dw6Nou6CKxLW3LA7Nzg1ozvqSB5q3PjBFj09xuPesFfTF7Q0ECz4nZ8mSMeR7GrQ5N9WSVFLoiry/J9SD9xG3QXaMOZNhm2y1Z/k9iHoOmj+zNIR7JC5vuV5cwHXgQfMZhfJIgbX4EH2ae/PyRSa6M8cU+qOaVO59Qz6OZsg9WVlj+OKwH4CouofJD9PE+MD94P2kfiXszaPtNauty097Wyzz6ixy9tlq1NCLgW1vnyA/3IHmpEMu2PfX1I08OqfbT0OaQ1IcA5pDgdCCCD4EarZjmUztbceNxL4rwSHMujAwuP8APH6L/HJ3UKsVIkp3BlQ0NubNlbcxPPAXOcbj6rvIuVhVlQs4fDK67Esq5jyixbLrnxG8TsuMZ9E/oequGy9sMnGXdcPSYdR+o6rm8NQQVL0tTiIIOGRvouGv+6xvx1PnuZY+S48fr/B0BFF7H2x2ncfZsgGY4OHrN/TgpRVMouL0ZcRkpLVBERYmQREQBERAERaG2tqCCIvOZ0YObuHlxPgvYxcnojGUlFasjd59vGMdjGf2jtSPqg/mfdryVVc8Rtwj0j6TvyCxiUkmRxu5xJJPVatROGtL3EAAEknQAcVd00quOnuUV17slr7HipqQxpc42A89cgABmSTkAMySprYO57piJattm5FlMcxzDp+DnfyeiOOI6Zt092nOc2qnaQ7WCJ37oH948fxSPwA21JV1ZCQRa1uI+BH6f8MHIyXP7Y9PksMbFUPun1+DzTsFyOLbZfAjp+hXjZ8bmYo3XLWm8byb3Y65DSTndpuPDCdSVuKO21WzxsHYU5ncb5doxgacrYi83IPTkoJPJFFzY71Vv/g3bNjL3GORz6oyRjBaV7SWs1JAAtlbTWy6Ds+QuijccyWMJPUtBQH2uncyMuZG6VwtZjS1pOdtXkNHPM8FQm71VznVbBHgmNRTQxRm0jYBIwkvcWCzhYYiTld3kuiKgv2+KOr2lIWl7nS0bImAgY5HwnC25yaMiSeQQGbarqvZ/YzOq31LHzRxyxSMYL4zbFGWi7SOWavCp9DsrtZWVFdUxSSMOKKBjmiCJ3AgXvI4esVcEARFT/lB2xVw00phjDWANvUdqA4AloOFlr3ubXvzQFiioy6V8j/sRjkzIk+Lne5req1K7ZrZA9rmBzD3SHC4cOIsdQphpyRzbhAcp2xsF9Jd7MT6cek3Nz4RzHF8Y5Zub1GninqNCDcGxBBuCDoQeIXR6qkDW3J01ceJ/wC/Bc93g2L80cZYx/Z3H9owaQOJ+kbyjJ9IfVJuMr2scbK0+yfTxK3KxNfvr6+BLUdXjAzwvbm1w1B5/wCyt+yNp9q2xsHtyePg4dCubwTWKnqHaBBbIz0m6j1m8W/mOq35FG5cGjGyNr5L0ixU1S2RjXtNw4XCyqn6FynqEREAREQBc93j2n29QQD3GXa3r6zvM+4BW3ebaPY07iDZzu43xOp8hcqgQizb+xWOFX1m/RFZnW9K16s+yOubLPu3sn51PjcLwQPyHCSdufm2PI9X29VR9TjIbHH9LM8Rx9CdXno1oc4/ZXQ9nUbKSCONjHuYwBvdGJw4l7hq4k3JsCbu0WeZbtWxf1MMKnc/qS/oSEcbXAt14EcQfiOYPmFsALHTzte3GwhwPEG+nD/ZaUe34nVL6YOu+OMSPOWFoJtYm+R4kciFVlsSSKrf+olP6fZ1HYYsPzrsj2Otr4r3w342Voa4EXGYOYIQHO6Ef/GZB/c1PulkV62Sf7PF/hx/5QvEexIW05phGOxIcDHnYhxJcNb5kn2rbiiDWhrRYAAAcgBYBAe1E1u6tLM57pYWPMjmufiubuY0sabXsLNJGXNSyICBZuJQA3FJDcadwKeREAVb+UYf+11H2W/9RisiwVlEyWN0cjQ9jhZzXZgjXNAZIj3R4Be18AstfaW0WQRPmldhYwXcf0HEk5W6oDO+MHUaZjoeai66mDsQw3FrG47pvwz1y14KNZv40FhmpqmCKQgMmkY0Mu70cVnEsv1U5XVBFmtY57jp9VoHNzyLAdBc8gUBy2q2caWbsM+zcC6ncfVHpQk8Sy4tzaRyK3KOosVZN5NimaDD3RK2z43C9hK3TXPCblp/lcVTaWoxNDrEX1B1BBsWnqCCD4K4xLfqQ2S6opcyr6c98ej+S8bsbQwvMR9F93M6O+s3zGfkVaFzannIAc095pDm+IzXQ6KqEkbXjRzQfbwUPLr2y3eJNxLd0dpmREUMmhERAUffasxTNjGjG3P2nf7Ae1QrxoFkrqjtaiR/N7iPAGw9wCwSTBoc92jWlx8ALn3BX9UdkEvI522X1LG/FknudQ9rVyzn0YB2Mf8AiOAfK7ybgb5uV9ivmCLDgb3v+hUBuVs90VFEDbtHN7V9/wCJKe0dfwxW8lYmXtnYHobj4BUlk98nIv64bIqJ4npWvY5jmgteCHDg4EWN/Jc13goGUs9e2nY2MHZoOFgsLulc1x9nwXT1X6jd0yV0sr8JhlpBTuFzivjcTlbTCdbrWZnkUrDsjBYYPmdulux1/NZdxpi7ZtKXa9iwewWHuAUON2q8U/zETwfN8PZ9sWv7fstMOH0L4e7e+it1DRthiZEwWbG1rWjo0WHwQGdFjgqGvBLXB1iQbHQjUHkRyWRAEREAREQBEVc3j3/o6IlssmKQfuoxif58G/eIQFjUXtimgqWOglzaC177EgNwEOGNwyGl7HUdFGbD2jU1zRM5hpac5sZf9vKPWLv3TD07x4EDM7W8+77qijNNA5sWItvcGxaDic3u558eeaAhtubQO02GkpWF0LnNE1W4WjDWuDiIr5yOuOGXxF1a2wtyVWh2XtJrQ1s9G1rRZobTvAAGgAxZBWhgNhfM2ztzQGlWQE3JItwAHvJXOts0fZVbwPRmHat+2CGyj24HeMhXTqmMkZEjwAv71St96X9myXjFK0n7En7J3+drvuLfjz2WJmjJr31tEPSSZq5bn1V2PiP1HXb9l2fxB9qo8RsVYd2anDVNHB7HN8x3h8PerTKhugypxJ7Zr29y8IiKkL0LXr5sET3eqxx9gJWwozeR9qSX7BHtIH5rKC1kkYTekWznUCxV8OOPs/4z4ovKSRrD/SSs0eiy0rL1FIOdS0/gjkf8WhXtz0rk/IoMda2RXmdKjabd2w6EHTkLHJbCwsa7KxFuIIJPkb5exe5pgxpc42DQSTyAFz7lQHRHtFS6Xbu0J4PnkLKYREOdHA/tDK9gvmXg4WuIGQtbRWbYm1m1NPHOz0ZGhwB1HAtPUEEeSA3kREBG7S2PjJkieYZrZSAXDraNlYcpG+OY4EKou+VP5tOabaEDopG/Xi78b2nR7Q6zsJ8yLEHMLoCru+e5MO0YcEndkbcxStHeYT/macrjpwOaAldlbZhqY+0gkbI3m05g8nA5tPQrdXAzsbaWxZu2DS+MZGWO743N5SNGYHja3Arre5++kO0IsUZwvA/aRE3Leo9ZvX22KAlNsbTbTwukOZGTW8XOOTWjxK1tmA09MZKmSxzklc93dYXZlovk1o0Vc3j3mjjqQ+TE8REimgj7z5ptC4NH1Wnu3PEG1zko87o1u1HiTaDzTwA3ZSRnvdC86A9Tc9GrFcvUkT0hBQ7vl/2X+f8ARG7y/KXPWSGk2WyQ3yMrWnGRpdt/om/zusfBbu5fyPiJwnri2WS+IQjvMB1vI4/SG/DT7Sv+x9hQUsfZwRtjbxwjNx5uJzcepW+siOEREARa9fUmOJ8gaXljHODGi5cQCQ0W4nRU+qk2iykNa6pY1zWdqaYwNDA22Lsy4nHitl45dUBdntuOXUW/NV3eSgx08seZLo5GgnW5abH22U1syt7aCOW2HtI2Pw8sTQ63vWtVxW4k58TdAc0p5cTWP9ZrXfiAP5qV2fNhlidykb7CQD7lDULbRMHqjD+Elv5LfxWAPIgroX98V5nN/wAJvyZ1NF8C+rnjpAoregf2SXwH+ZqlVobdjxU0o/u3e4X/ACWdb0mn5o12LWDXkzm7NFsUR/tVH/8AYI9sEy1mLMx+F9O/1KqC/g5xiP8AnV3kL/zkUWK9LYnR5opSRgexoto6MuN+d8Y+CyPivEWyEOBaQ82wgggg5XNsuq9BpNrGw4i2vnwWUhUJ0JQdnUdZFRmKCekfSBj+zqrvMjYsybNb3HOAvY3tkpb5M4S3ZVODcXD3C/J0jnN9xB815d8ncGbBLUtgc4udTNmIhNzcjDa4aTwBVniiDWhrQA1oAAGQAGQAHKyA9oiIAiIgBCpW8O50AqI5oKaN0ri/HEO6JG4D3nNuGd12E3Nr3Geiub3gAkmwAuSdABxWrQxlxMrhYvthB1aweiOhPpHqbcAvHzwZx8WRO6W6zKZrpHRMbPI97nEEvLGucSyIPOdmtwjKwyViRF6Yt6vVhERDwIiIDW2nXiCGSZwc4Rtc8hoBcQ0XNgSBp1VZ3l2TBXUnzrtZGN7HGwiT9mMILxjjzY43NjfPKytxF8iq4fk7ocWLscr37PtJOzv/AIeLD5WsgNjdqpdVUEEkuJrnsBdgJjva4v3bWBGdhlms81KGA2Lze3pvc/2YibKTYwAAAAACwAyAA0ACja6zATc2GZu4nTPiSgOaweh4ukPtkeVsO9Fa9M39lHzLGk+JFz8VtxsxOY3m5o9pAXQx4gvQ5ufM36nUm6BfURc8dIF4mjxNLTxBHtFl7RAcowWJB1BsfEZL5VsJgkDfSDcbPtMIkb/U0KS3ipezqpBwccY+9mffdalM+xC6FNWQ18Uc3zXZp4M6PSz9rEx7HWD2teCAD3XDENehC2lWtx6i9MYL5wPdEOeD04jn/duaPulWONlha5PU6+5c/JaPRnRp6rVHpEXNahtK+uqxtWTCWvHzZskr44+wt3XR4SAXE3vxuPFeHp0pFVfk5le6kcXOe+PtpRTOkuXugBswknM8bX/RWpAERYamfC29rk5NHMnQf80F0PUtTBUftHiP6rbOk68Ws89T0A9Zbqw0sGBtr3Jzcebjqf8AmgACzIeyfZBERDEIiIAiLzJIGgkkAAEknIADMknggD5QLXIFzYXNrnkOZXpc025M+plpK0kth+ewR0rNLxlxLp3Dm8tFuTR1XS0B5eLiyre9kuCmkAvdzcDbknOQiMZnq73KwThrgQbG2duXI9FTt66jFJHH6t5XeDQWsHm5xP8A+azrjukomFktkXIgJh3rDQZDyW9sKHHVRDk7EfujF+Sjwbm6se5FLilfJwa3CPFx/Qe9Xd8ttbfkUFEd9iXmXVERUJ0QREQFV34obtZMPqnC7wOY99/xKqMK6bX0gljdG7RwI8OR8jY+S5pJCWOLHCzmkg+IVvhWbobfApc+vbPeu5J7Dr+xqmPPoTAQydH3JhcfMuZ99qvojFy658zkB4aLmXZh7XRu0cLG2o6jkQcweYVx3d2gKqAxzgOkiIbM06OIzbJbi14s62l7jgo2ZVtluXcl4Vu6G19UTFLWskBLDiANsQBwn7LtHDqLhc/2PtClpamtbtDAyd9Q97ZJmXD4DbsxG4giwGVh+WXRGyC+EagaDhy8PBfJYGu9JodbS4B+Kgk8qHycR5VUkbXMpZKgupmkFow2s5zGnRpNreCuaLU2rXmGJ0gjkmLbfs4gHPNyBkCRe17+AQG2tWIY34+AuGf6n/kOl+aqe0vlDLI3OfQ10bW2xOdG1tmk2uDiy5X681b6GbHEx2EsxMacDhYtuAcJHAjS3RDLojOsAr4yLiRlueJttbc+eSzEXyUd/wCXYbEFriDkbveb53F887WFuQFtEMTYdtSIXvLHliv325YbYr55WuL8rraWkNjxAEBpAJJNnOBJJaSbg8Sxt+dupW6gCIqxW7xVTquanpaeKQQiLG6SYszkaXAABpvkEBZ1H7f2QKqnkpy9zBIAC5tr2uCRnlY2sehTY01Q5hNTHHG/F3RG8vBbYZkkCxvfLopBAc73n3UnYymAq6mUCqgaG4Y7Ri5HagMZlh65Zq7MLoImNd2s2EWdJYOf9pzW2Lvugnot5Y3y2NrHTXh4HkgNSWpY5okaWuFjZ4tpoc+HXwXPaqr7Rz5f4p7vSJuTPbm/75Vi3t2jf+ztPpi8luEV7EeLzdvhjPBVh77m6scKrneyszrtF9NHk5BX/dSh7Kmbf0n98+en9NlTdjbP7edrPq6v+yNfbkPNdKAWWdZ0gvUxwK+XN+h9REVYWoREQBVPfLZOYnaOQk+DXfl7FbF4liDmlrhcEEEHiCttVjrkpI1XVK2Dizl7Stymq3xSNniF3sGF7P4sd7ln2gc2nnloSvW2dkmnkw6tObHcxyPULUjfZXbUboeTKCMpUT80dHoa9k0TZYzia4XBGvgQdCCLEHQiyzxkkZix5XuqBszab6Z5kYC+N5vNCNSf4sY9e2rfrAcxneKepbPG2SN4cx1iHN4jl0zyPHIjJUltTrloy/qtjbHVGyi8mQXA4kE26D/uvpcLgXFzoOa1G0p7gK3ajo9YKLA544SVJF2A8xG25t6xVxULuvu+aVs2J4kfNPJM5wbh9O1m6nQBTSAKv7ybwyRSw0tMxj6ifEW9oSI442elI/DmRwAGvxsC57vHs5823oWCV8LX0bgXRnC8tbI5zmMdbuknCSRna6An9lbTrG1Ip6uONwewvjqKdsgjBac2SB18JtmDfP4WNUilifQ7TgpmTSywVMcpMczzIY3xjEHtc7MA6W8elrugCqA3OE1TUzfPJgJJG3jp5OzwOYwMtI5pJc4AaZWvoreqxXbmu7eSelqpKV02czWtZIx7tMeF/ou6hAY9zK6YT1dFLIZvmz4+zld6ZZI0uDXni4c+qtahd29gRUgexr3SSvIkmkkN5Hl1wHO5DJwA6HqpcyjFh42uOvP2Ze1AfZL2ysDwvoorbW2BDHiIu45NYDm55GTQfIkngATwXvae046Zhc4nM91ozLnH6rBxJ15DMmwuVR62tfI8ySWxEENaDdsbT9UHiTYXdxsOAAUiil2vyI996qjr3MM8hJcXHE95xPcNCdAByaBYAchzusDjZeiVObqbD7V/avH7NhyB+s4fkP8AnFXEpRphr2RRxjK6zzZPbp7I7GLE4d+SxPRvBv5nx6KdRFRTm5ycmdDXBQiooIiLAzCIiAIiIDU2ls5s8ZY7xB4tPAhc/r6B8Lyx4z4Hg4cwulrT2nsxk7MLx9lw1aeYUrHyHU9H0IeTjK5arqc8jfZbdBWyQvMkJHeN5InG0cnXL0H/AM4GfEHh52nsp8DsLxkfReNHfoei1WuVvKMLo+KKeM50S8GX3Y+3oqi+HuyADHE+wkaOo+s3PJwJGeq2I6U9s6R1shgjA4NNi4nq51vJjeq58bOsTcFubXAkOaebXDNvkpig3qmiykHbs9YYWyjxGTJP6T4qrtw5w5jyi2pzYT4lw/0XJkgN7cDbzH/PcvSjdm7wQTHCx4Dv4bgWP5+g6xPiMlvxMsLXvqfabn4qG1p1Jyep7UTt7duOrDC4vjkiJdFNE7BIwkWOE8iNQQQVJxXwjFrxXyMktBIsSMxyNtF4CG2NulHBMZ3STVE5bg7Wdwc5rL3wsAADRfkFOrT2W1wp4g4EOETLh173wC4N+N1sZlnIkew2/VAZF4lkwi50y8rm1/BfHsxNIPEWNvyUTX72U8V24+0eNWRd91/5iO6z7xC9SbeiPG0lqyQqaa72SA2cy4P8zHek0+YBB5t6lRm2952QksaO0l9QGwbyMjvqD2k8AVXdo7zzTXAPYM5MN5D4yaN8Gi/8yihYCzRYcuvEnmeqnVYcpcz4RAuzox4hy/0Zamqc95kkdjeRa9rNaPVY36o9pNsycra5QlS2w93X1BDnXbHxdxd0b+qsW4Ux8EVf33z8WYth7DdUv4iNp7zv9I6/BdCggaxoa0ANaLADgF8pqVsbAxgDWjQBZVT33u1+Rd4+OqY+YREUckhERAEREAREQBERAY6ina9pa8BzTqCqltbdJzLuhu9vqH0h4et8fFXFFuqulU/tNNtELV9xy69jY5Eag8F6D10HaOxopvTbnwcMnDz4+BVartzZG5xODxyPdd+h9ytK8yEuJcFRbhWQ5jyiEkwuFnAOHIgH4rNBWSR/RzSs6Y8bfJsgcB5WWGppnxm0jHM+0LDyOhWESKQ4QmuUmRlZZW9E2iai3oqm/Xif9qIg+1jwPcsw30n4xwn77x/pKgMaY1qeJU+3yblm3Lv8E87fSo4Rwj7z3fk1a029NU794xn2Is/bI5w9yiS9eS9Fi1LsHmXPv8GWqnfL9LJJJ0e84fwCzPcsYyFhYAaAZAeS8mRbNJsyaX6ONxHO1m/iOS2pQrXZGhynY+7MBK+wxOe4NY0uceAFyrLs/ccnOZ/3Gfm4/kPNWei2fHE3DG0NHG2p8TqfNRbc2EeI8/BMqwZy5nwv2V3Y+5oFnz2J4RjQfaPHw08VaWtsLDIBfUVXZbKx6yLauqNS0igiItZtCIiAIiIAiIgCIiAIiIAiIgCIiA+ObcWKj6jd6nfrE2/Nown+mykUWSk49GYyjGXVakA/cuA6doPB1/iCsL9xo+Ekg/CfyVlRbVk2r8maXi1P8UVpm4sXF8h/CPyWxFuZTjUPd4vP+mynUR5Fr/JhY1S/FGlTbFgj9CJgPOwJ9pzW6iLS231N6io8JBEReHoREQBERAEREAREQBERAEREAREQBERAEREAREQBERAEREAREQBERAEREAREQBERAEREB/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BUSExQUFBUVFRUXFBQVFRYXFxcXGBYXFRgVFxgXHCYeFxwjGRcXIC8gIycpLCwsFR80NTAqNScrLCkBCQoKDgwOGg8PGiokHyQsLCwsLCwsLSwpMCwpLCwsNCwsMCksLCwqLiwpKSksKSwsLCksLCwsKSkqLCwsLywsLP/AABEIAOEA4AMBIgACEQEDEQH/xAAbAAEAAgMBAQAAAAAAAAAAAAAABQYDBAcCAf/EAEgQAAEDAgMFBAUJBQcCBwAAAAEAAgMEERIhMQUGQVFhEyJxgTJSkaGxBxQzQnKCksHRI0NTYqIkY3OywuHws/EVFhclJnSD/8QAGgEBAAIDAQAAAAAAAAAAAAAAAAQFAgMGAf/EAC0RAAICAQMCBQQBBQEAAAAAAAABAgMEERIhMUFRYXGRsRMiQqEygcHR4fAj/9oADAMBAAIRAxEAPwDuKIiAIiIAiIgCIiAIiIAiIgCIiAIiIAiIgCIiAIiIAiIgCIiAIiIAiIgCIiAIiIAiLDV1jIm4nuDRzPwHM+C9S14R43pyzMsc07WDE5waOZIA96q20N8HOuIW4R67tfJug87+CrtTK55xSOLjzcb+zkpleHKX8uPkhWZsY/x5+C5Ve+MDMm4pD/KLD2m3uUTUb8vPoRtb9ol3wsq4SF5LlOhiVLtqQJ5lsu+hLyb2VJ+uB4Nb+YKwO3hqD+9f7h8Ao7GmLofYtypgvxXsR3fY+sn7kk3eKoH713nY/ELYi3uqBq5rvFo/02ULi6J2iOmD6xXsFfYvyfuWqn35d9eMHq0ke43+Kl6TeqB+RcWHk8W9+nvXPw9ew5aJ4db6cEmGbYur1OpseCLggg6EaL0uaUVfJEbxvLenA+IORVl2bviDZswwn12+j5jUe9QbMSceY8k+rMhPiXHwWZF5jlDgHNIIOhBuD5r0oZNCIiAIiIAiIgCIiAIiIAiKt7f3iIcYIM36OePq9B168PHTOutzeiNdlka1qza21vI2HuMGOT1eDftfp8FUqudz3Y5XYncBwHQDgvD3CPIHE46uWjLNxJ8bq4pojBce5TX5Epvn2/7qZpKjktOoq2sGJzg0aXJtnyHM9Fn2ZsuarziGCI/v3i4P+EzIv+0bN5YlcdkbnQwd/CZJAPpZO9J4NJsGDo0NCwty4V8R5f6M6sOdnM+F+ymUtDUTfRQuDfXmvE3xDSDIfwgdVLU+4srvpJyP5YWNb/VJjJ8rK8thBZdlrkXafK4WaSEObbTw4cfioE8q2XfT0LCGJVDtr6lQZ8n8AHf7R+g780pzJsMg4N1PJe5dw6Nou6CKxLW3LA7Nzg1ozvqSB5q3PjBFj09xuPesFfTF7Q0ECz4nZ8mSMeR7GrQ5N9WSVFLoiry/J9SD9xG3QXaMOZNhm2y1Z/k9iHoOmj+zNIR7JC5vuV5cwHXgQfMZhfJIgbX4EH2ae/PyRSa6M8cU+qOaVO59Qz6OZsg9WVlj+OKwH4CouofJD9PE+MD94P2kfiXszaPtNauty097Wyzz6ixy9tlq1NCLgW1vnyA/3IHmpEMu2PfX1I08OqfbT0OaQ1IcA5pDgdCCCD4EarZjmUztbceNxL4rwSHMujAwuP8APH6L/HJ3UKsVIkp3BlQ0NubNlbcxPPAXOcbj6rvIuVhVlQs4fDK67Esq5jyixbLrnxG8TsuMZ9E/oequGy9sMnGXdcPSYdR+o6rm8NQQVL0tTiIIOGRvouGv+6xvx1PnuZY+S48fr/B0BFF7H2x2ncfZsgGY4OHrN/TgpRVMouL0ZcRkpLVBERYmQREQBERAERaG2tqCCIvOZ0YObuHlxPgvYxcnojGUlFasjd59vGMdjGf2jtSPqg/mfdryVVc8Rtwj0j6TvyCxiUkmRxu5xJJPVatROGtL3EAAEknQAcVd00quOnuUV17slr7HipqQxpc42A89cgABmSTkAMySprYO57piJattm5FlMcxzDp+DnfyeiOOI6Zt092nOc2qnaQ7WCJ37oH948fxSPwA21JV1ZCQRa1uI+BH6f8MHIyXP7Y9PksMbFUPun1+DzTsFyOLbZfAjp+hXjZ8bmYo3XLWm8byb3Y65DSTndpuPDCdSVuKO21WzxsHYU5ncb5doxgacrYi83IPTkoJPJFFzY71Vv/g3bNjL3GORz6oyRjBaV7SWs1JAAtlbTWy6Ds+QuijccyWMJPUtBQH2uncyMuZG6VwtZjS1pOdtXkNHPM8FQm71VznVbBHgmNRTQxRm0jYBIwkvcWCzhYYiTld3kuiKgv2+KOr2lIWl7nS0bImAgY5HwnC25yaMiSeQQGbarqvZ/YzOq31LHzRxyxSMYL4zbFGWi7SOWavCp9DsrtZWVFdUxSSMOKKBjmiCJ3AgXvI4esVcEARFT/lB2xVw00phjDWANvUdqA4AloOFlr3ubXvzQFiioy6V8j/sRjkzIk+Lne5req1K7ZrZA9rmBzD3SHC4cOIsdQphpyRzbhAcp2xsF9Jd7MT6cek3Nz4RzHF8Y5Zub1GninqNCDcGxBBuCDoQeIXR6qkDW3J01ceJ/wC/Bc93g2L80cZYx/Z3H9owaQOJ+kbyjJ9IfVJuMr2scbK0+yfTxK3KxNfvr6+BLUdXjAzwvbm1w1B5/wCyt+yNp9q2xsHtyePg4dCubwTWKnqHaBBbIz0m6j1m8W/mOq35FG5cGjGyNr5L0ixU1S2RjXtNw4XCyqn6FynqEREAREQBc93j2n29QQD3GXa3r6zvM+4BW3ebaPY07iDZzu43xOp8hcqgQizb+xWOFX1m/RFZnW9K16s+yOubLPu3sn51PjcLwQPyHCSdufm2PI9X29VR9TjIbHH9LM8Rx9CdXno1oc4/ZXQ9nUbKSCONjHuYwBvdGJw4l7hq4k3JsCbu0WeZbtWxf1MMKnc/qS/oSEcbXAt14EcQfiOYPmFsALHTzte3GwhwPEG+nD/ZaUe34nVL6YOu+OMSPOWFoJtYm+R4kciFVlsSSKrf+olP6fZ1HYYsPzrsj2Otr4r3w342Voa4EXGYOYIQHO6Ef/GZB/c1PulkV62Sf7PF/hx/5QvEexIW05phGOxIcDHnYhxJcNb5kn2rbiiDWhrRYAAAcgBYBAe1E1u6tLM57pYWPMjmufiubuY0sabXsLNJGXNSyICBZuJQA3FJDcadwKeREAVb+UYf+11H2W/9RisiwVlEyWN0cjQ9jhZzXZgjXNAZIj3R4Be18AstfaW0WQRPmldhYwXcf0HEk5W6oDO+MHUaZjoeai66mDsQw3FrG47pvwz1y14KNZv40FhmpqmCKQgMmkY0Mu70cVnEsv1U5XVBFmtY57jp9VoHNzyLAdBc8gUBy2q2caWbsM+zcC6ncfVHpQk8Sy4tzaRyK3KOosVZN5NimaDD3RK2z43C9hK3TXPCblp/lcVTaWoxNDrEX1B1BBsWnqCCD4K4xLfqQ2S6opcyr6c98ej+S8bsbQwvMR9F93M6O+s3zGfkVaFzannIAc095pDm+IzXQ6KqEkbXjRzQfbwUPLr2y3eJNxLd0dpmREUMmhERAUffasxTNjGjG3P2nf7Ae1QrxoFkrqjtaiR/N7iPAGw9wCwSTBoc92jWlx8ALn3BX9UdkEvI522X1LG/FknudQ9rVyzn0YB2Mf8AiOAfK7ybgb5uV9ivmCLDgb3v+hUBuVs90VFEDbtHN7V9/wCJKe0dfwxW8lYmXtnYHobj4BUlk98nIv64bIqJ4npWvY5jmgteCHDg4EWN/Jc13goGUs9e2nY2MHZoOFgsLulc1x9nwXT1X6jd0yV0sr8JhlpBTuFzivjcTlbTCdbrWZnkUrDsjBYYPmdulux1/NZdxpi7ZtKXa9iwewWHuAUON2q8U/zETwfN8PZ9sWv7fstMOH0L4e7e+it1DRthiZEwWbG1rWjo0WHwQGdFjgqGvBLXB1iQbHQjUHkRyWRAEREAREQBEVc3j3/o6IlssmKQfuoxif58G/eIQFjUXtimgqWOglzaC177EgNwEOGNwyGl7HUdFGbD2jU1zRM5hpac5sZf9vKPWLv3TD07x4EDM7W8+77qijNNA5sWItvcGxaDic3u558eeaAhtubQO02GkpWF0LnNE1W4WjDWuDiIr5yOuOGXxF1a2wtyVWh2XtJrQ1s9G1rRZobTvAAGgAxZBWhgNhfM2ztzQGlWQE3JItwAHvJXOts0fZVbwPRmHat+2CGyj24HeMhXTqmMkZEjwAv71St96X9myXjFK0n7En7J3+drvuLfjz2WJmjJr31tEPSSZq5bn1V2PiP1HXb9l2fxB9qo8RsVYd2anDVNHB7HN8x3h8PerTKhugypxJ7Zr29y8IiKkL0LXr5sET3eqxx9gJWwozeR9qSX7BHtIH5rKC1kkYTekWznUCxV8OOPs/4z4ovKSRrD/SSs0eiy0rL1FIOdS0/gjkf8WhXtz0rk/IoMda2RXmdKjabd2w6EHTkLHJbCwsa7KxFuIIJPkb5exe5pgxpc42DQSTyAFz7lQHRHtFS6Xbu0J4PnkLKYREOdHA/tDK9gvmXg4WuIGQtbRWbYm1m1NPHOz0ZGhwB1HAtPUEEeSA3kREBG7S2PjJkieYZrZSAXDraNlYcpG+OY4EKou+VP5tOabaEDopG/Xi78b2nR7Q6zsJ8yLEHMLoCru+e5MO0YcEndkbcxStHeYT/macrjpwOaAldlbZhqY+0gkbI3m05g8nA5tPQrdXAzsbaWxZu2DS+MZGWO743N5SNGYHja3Arre5++kO0IsUZwvA/aRE3Leo9ZvX22KAlNsbTbTwukOZGTW8XOOTWjxK1tmA09MZKmSxzklc93dYXZlovk1o0Vc3j3mjjqQ+TE8REimgj7z5ptC4NH1Wnu3PEG1zko87o1u1HiTaDzTwA3ZSRnvdC86A9Tc9GrFcvUkT0hBQ7vl/2X+f8ARG7y/KXPWSGk2WyQ3yMrWnGRpdt/om/zusfBbu5fyPiJwnri2WS+IQjvMB1vI4/SG/DT7Sv+x9hQUsfZwRtjbxwjNx5uJzcepW+siOEREARa9fUmOJ8gaXljHODGi5cQCQ0W4nRU+qk2iykNa6pY1zWdqaYwNDA22Lsy4nHitl45dUBdntuOXUW/NV3eSgx08seZLo5GgnW5abH22U1syt7aCOW2HtI2Pw8sTQ63vWtVxW4k58TdAc0p5cTWP9ZrXfiAP5qV2fNhlidykb7CQD7lDULbRMHqjD+Elv5LfxWAPIgroX98V5nN/wAJvyZ1NF8C+rnjpAoregf2SXwH+ZqlVobdjxU0o/u3e4X/ACWdb0mn5o12LWDXkzm7NFsUR/tVH/8AYI9sEy1mLMx+F9O/1KqC/g5xiP8AnV3kL/zkUWK9LYnR5opSRgexoto6MuN+d8Y+CyPivEWyEOBaQ82wgggg5XNsuq9BpNrGw4i2vnwWUhUJ0JQdnUdZFRmKCekfSBj+zqrvMjYsybNb3HOAvY3tkpb5M4S3ZVODcXD3C/J0jnN9xB815d8ncGbBLUtgc4udTNmIhNzcjDa4aTwBVniiDWhrQA1oAAGQAGQAHKyA9oiIAiIgBCpW8O50AqI5oKaN0ri/HEO6JG4D3nNuGd12E3Nr3Geiub3gAkmwAuSdABxWrQxlxMrhYvthB1aweiOhPpHqbcAvHzwZx8WRO6W6zKZrpHRMbPI97nEEvLGucSyIPOdmtwjKwyViRF6Yt6vVhERDwIiIDW2nXiCGSZwc4Rtc8hoBcQ0XNgSBp1VZ3l2TBXUnzrtZGN7HGwiT9mMILxjjzY43NjfPKytxF8iq4fk7ocWLscr37PtJOzv/AIeLD5WsgNjdqpdVUEEkuJrnsBdgJjva4v3bWBGdhlms81KGA2Lze3pvc/2YibKTYwAAAAACwAyAA0ACja6zATc2GZu4nTPiSgOaweh4ukPtkeVsO9Fa9M39lHzLGk+JFz8VtxsxOY3m5o9pAXQx4gvQ5ufM36nUm6BfURc8dIF4mjxNLTxBHtFl7RAcowWJB1BsfEZL5VsJgkDfSDcbPtMIkb/U0KS3ipezqpBwccY+9mffdalM+xC6FNWQ18Uc3zXZp4M6PSz9rEx7HWD2teCAD3XDENehC2lWtx6i9MYL5wPdEOeD04jn/duaPulWONlha5PU6+5c/JaPRnRp6rVHpEXNahtK+uqxtWTCWvHzZskr44+wt3XR4SAXE3vxuPFeHp0pFVfk5le6kcXOe+PtpRTOkuXugBswknM8bX/RWpAERYamfC29rk5NHMnQf80F0PUtTBUftHiP6rbOk68Ws89T0A9Zbqw0sGBtr3Jzcebjqf8AmgACzIeyfZBERDEIiIAiLzJIGgkkAAEknIADMknggD5QLXIFzYXNrnkOZXpc025M+plpK0kth+ewR0rNLxlxLp3Dm8tFuTR1XS0B5eLiyre9kuCmkAvdzcDbknOQiMZnq73KwThrgQbG2duXI9FTt66jFJHH6t5XeDQWsHm5xP8A+azrjukomFktkXIgJh3rDQZDyW9sKHHVRDk7EfujF+Sjwbm6se5FLilfJwa3CPFx/Qe9Xd8ttbfkUFEd9iXmXVERUJ0QREQFV34obtZMPqnC7wOY99/xKqMK6bX0gljdG7RwI8OR8jY+S5pJCWOLHCzmkg+IVvhWbobfApc+vbPeu5J7Dr+xqmPPoTAQydH3JhcfMuZ99qvojFy658zkB4aLmXZh7XRu0cLG2o6jkQcweYVx3d2gKqAxzgOkiIbM06OIzbJbi14s62l7jgo2ZVtluXcl4Vu6G19UTFLWskBLDiANsQBwn7LtHDqLhc/2PtClpamtbtDAyd9Q97ZJmXD4DbsxG4giwGVh+WXRGyC+EagaDhy8PBfJYGu9JodbS4B+Kgk8qHycR5VUkbXMpZKgupmkFow2s5zGnRpNreCuaLU2rXmGJ0gjkmLbfs4gHPNyBkCRe17+AQG2tWIY34+AuGf6n/kOl+aqe0vlDLI3OfQ10bW2xOdG1tmk2uDiy5X681b6GbHEx2EsxMacDhYtuAcJHAjS3RDLojOsAr4yLiRlueJttbc+eSzEXyUd/wCXYbEFriDkbveb53F887WFuQFtEMTYdtSIXvLHliv325YbYr55WuL8rraWkNjxAEBpAJJNnOBJJaSbg8Sxt+dupW6gCIqxW7xVTquanpaeKQQiLG6SYszkaXAABpvkEBZ1H7f2QKqnkpy9zBIAC5tr2uCRnlY2sehTY01Q5hNTHHG/F3RG8vBbYZkkCxvfLopBAc73n3UnYymAq6mUCqgaG4Y7Ri5HagMZlh65Zq7MLoImNd2s2EWdJYOf9pzW2Lvugnot5Y3y2NrHTXh4HkgNSWpY5okaWuFjZ4tpoc+HXwXPaqr7Rz5f4p7vSJuTPbm/75Vi3t2jf+ztPpi8luEV7EeLzdvhjPBVh77m6scKrneyszrtF9NHk5BX/dSh7Kmbf0n98+en9NlTdjbP7edrPq6v+yNfbkPNdKAWWdZ0gvUxwK+XN+h9REVYWoREQBVPfLZOYnaOQk+DXfl7FbF4liDmlrhcEEEHiCttVjrkpI1XVK2Dizl7Stymq3xSNniF3sGF7P4sd7ln2gc2nnloSvW2dkmnkw6tObHcxyPULUjfZXbUboeTKCMpUT80dHoa9k0TZYzia4XBGvgQdCCLEHQiyzxkkZix5XuqBszab6Z5kYC+N5vNCNSf4sY9e2rfrAcxneKepbPG2SN4cx1iHN4jl0zyPHIjJUltTrloy/qtjbHVGyi8mQXA4kE26D/uvpcLgXFzoOa1G0p7gK3ajo9YKLA544SVJF2A8xG25t6xVxULuvu+aVs2J4kfNPJM5wbh9O1m6nQBTSAKv7ybwyRSw0tMxj6ifEW9oSI442elI/DmRwAGvxsC57vHs5823oWCV8LX0bgXRnC8tbI5zmMdbuknCSRna6An9lbTrG1Ip6uONwewvjqKdsgjBac2SB18JtmDfP4WNUilifQ7TgpmTSywVMcpMczzIY3xjEHtc7MA6W8elrugCqA3OE1TUzfPJgJJG3jp5OzwOYwMtI5pJc4AaZWvoreqxXbmu7eSelqpKV02czWtZIx7tMeF/ou6hAY9zK6YT1dFLIZvmz4+zld6ZZI0uDXni4c+qtahd29gRUgexr3SSvIkmkkN5Hl1wHO5DJwA6HqpcyjFh42uOvP2Ze1AfZL2ysDwvoorbW2BDHiIu45NYDm55GTQfIkngATwXvae046Zhc4nM91ozLnH6rBxJ15DMmwuVR62tfI8ySWxEENaDdsbT9UHiTYXdxsOAAUiil2vyI996qjr3MM8hJcXHE95xPcNCdAByaBYAchzusDjZeiVObqbD7V/avH7NhyB+s4fkP8AnFXEpRphr2RRxjK6zzZPbp7I7GLE4d+SxPRvBv5nx6KdRFRTm5ycmdDXBQiooIiLAzCIiAIiIDU2ls5s8ZY7xB4tPAhc/r6B8Lyx4z4Hg4cwulrT2nsxk7MLx9lw1aeYUrHyHU9H0IeTjK5arqc8jfZbdBWyQvMkJHeN5InG0cnXL0H/AM4GfEHh52nsp8DsLxkfReNHfoei1WuVvKMLo+KKeM50S8GX3Y+3oqi+HuyADHE+wkaOo+s3PJwJGeq2I6U9s6R1shgjA4NNi4nq51vJjeq58bOsTcFubXAkOaebXDNvkpig3qmiykHbs9YYWyjxGTJP6T4qrtw5w5jyi2pzYT4lw/0XJkgN7cDbzH/PcvSjdm7wQTHCx4Dv4bgWP5+g6xPiMlvxMsLXvqfabn4qG1p1Jyep7UTt7duOrDC4vjkiJdFNE7BIwkWOE8iNQQQVJxXwjFrxXyMktBIsSMxyNtF4CG2NulHBMZ3STVE5bg7Wdwc5rL3wsAADRfkFOrT2W1wp4g4EOETLh173wC4N+N1sZlnIkew2/VAZF4lkwi50y8rm1/BfHsxNIPEWNvyUTX72U8V24+0eNWRd91/5iO6z7xC9SbeiPG0lqyQqaa72SA2cy4P8zHek0+YBB5t6lRm2952QksaO0l9QGwbyMjvqD2k8AVXdo7zzTXAPYM5MN5D4yaN8Gi/8yihYCzRYcuvEnmeqnVYcpcz4RAuzox4hy/0Zamqc95kkdjeRa9rNaPVY36o9pNsycra5QlS2w93X1BDnXbHxdxd0b+qsW4Ux8EVf33z8WYth7DdUv4iNp7zv9I6/BdCggaxoa0ANaLADgF8pqVsbAxgDWjQBZVT33u1+Rd4+OqY+YREUckhERAEREAREQBERAY6ina9pa8BzTqCqltbdJzLuhu9vqH0h4et8fFXFFuqulU/tNNtELV9xy69jY5Eag8F6D10HaOxopvTbnwcMnDz4+BVartzZG5xODxyPdd+h9ytK8yEuJcFRbhWQ5jyiEkwuFnAOHIgH4rNBWSR/RzSs6Y8bfJsgcB5WWGppnxm0jHM+0LDyOhWESKQ4QmuUmRlZZW9E2iai3oqm/Xif9qIg+1jwPcsw30n4xwn77x/pKgMaY1qeJU+3yblm3Lv8E87fSo4Rwj7z3fk1a029NU794xn2Is/bI5w9yiS9eS9Fi1LsHmXPv8GWqnfL9LJJJ0e84fwCzPcsYyFhYAaAZAeS8mRbNJsyaX6ONxHO1m/iOS2pQrXZGhynY+7MBK+wxOe4NY0uceAFyrLs/ccnOZ/3Gfm4/kPNWei2fHE3DG0NHG2p8TqfNRbc2EeI8/BMqwZy5nwv2V3Y+5oFnz2J4RjQfaPHw08VaWtsLDIBfUVXZbKx6yLauqNS0igiItZtCIiAIiIAiIgCIiAIiIAiIgCIiA+ObcWKj6jd6nfrE2/Nown+mykUWSk49GYyjGXVakA/cuA6doPB1/iCsL9xo+Ekg/CfyVlRbVk2r8maXi1P8UVpm4sXF8h/CPyWxFuZTjUPd4vP+mynUR5Fr/JhY1S/FGlTbFgj9CJgPOwJ9pzW6iLS231N6io8JBEReHoREQBERAEREAREQBERAEREAREQBERAEREAREQBERAEREAREQBERAEREAREQBERAEREB//Z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://i00.i.aliimg.com/img/pb/455/975/205/1212199288997jp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72" y="717013"/>
            <a:ext cx="1139824" cy="1145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57400" y="1447800"/>
            <a:ext cx="5410200" cy="1587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 smtClean="0">
                <a:solidFill>
                  <a:srgbClr val="FFFF00"/>
                </a:solidFill>
              </a:rPr>
              <a:t>العرض يشمل </a:t>
            </a:r>
            <a:r>
              <a:rPr lang="ar-SA" dirty="0" smtClean="0"/>
              <a:t>: </a:t>
            </a:r>
            <a:r>
              <a:rPr lang="ar-SA" dirty="0" smtClean="0"/>
              <a:t>العنوان ـ المشكلة ـ التساؤلات - الأدوات</a:t>
            </a:r>
            <a:endParaRPr lang="ar-SA" dirty="0" smtClean="0"/>
          </a:p>
          <a:p>
            <a:pPr algn="r"/>
            <a:r>
              <a:rPr lang="ar-SA" b="1" dirty="0" smtClean="0">
                <a:solidFill>
                  <a:srgbClr val="FFFF00"/>
                </a:solidFill>
              </a:rPr>
              <a:t>المدة الزمنية للعرض: </a:t>
            </a:r>
            <a:r>
              <a:rPr lang="ar-SA" dirty="0" smtClean="0"/>
              <a:t>15 دقيقة لكل طالبة</a:t>
            </a:r>
          </a:p>
          <a:p>
            <a:pPr algn="r"/>
            <a:r>
              <a:rPr lang="ar-SA" b="1" dirty="0">
                <a:solidFill>
                  <a:srgbClr val="FFFF00"/>
                </a:solidFill>
              </a:rPr>
              <a:t>الميديا: </a:t>
            </a:r>
            <a:r>
              <a:rPr lang="ar-SA" dirty="0" smtClean="0"/>
              <a:t>عرض باوربوينت</a:t>
            </a:r>
          </a:p>
          <a:p>
            <a:pPr algn="r"/>
            <a:r>
              <a:rPr lang="ar-SA" b="1" dirty="0">
                <a:solidFill>
                  <a:srgbClr val="FFFF00"/>
                </a:solidFill>
              </a:rPr>
              <a:t>ملاحظة : </a:t>
            </a:r>
            <a:r>
              <a:rPr lang="ar-SA" dirty="0" smtClean="0"/>
              <a:t>الاستعداد لتساؤلات لجنة التحكيم عن جميع العناصر المعروضة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4923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5108" y="4637782"/>
            <a:ext cx="502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3200" dirty="0" smtClean="0">
                <a:cs typeface="AdvertisingExtraBold" pitchFamily="2" charset="-78"/>
              </a:rPr>
              <a:t>بؤرة الإهتمام خلال هذا الفصل الدراسي.....</a:t>
            </a:r>
            <a:endParaRPr lang="en-US" sz="3200" dirty="0">
              <a:cs typeface="AdvertisingExtraBold" pitchFamily="2" charset="-78"/>
            </a:endParaRPr>
          </a:p>
        </p:txBody>
      </p:sp>
      <p:pic>
        <p:nvPicPr>
          <p:cNvPr id="6146" name="Picture 2" descr="http://t2.gstatic.com/images?q=tbn:ANd9GcQL_axYZ7KoeFzvzCrlX0bESSDPWJVeInwXGA4t08xwnLFWSuhx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57400"/>
            <a:ext cx="3352800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09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52400"/>
            <a:ext cx="44958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EG" sz="2800" dirty="0" smtClean="0">
                <a:cs typeface="AdvertisingExtraBold" pitchFamily="2" charset="-78"/>
              </a:rPr>
              <a:t>خطة البحث</a:t>
            </a:r>
            <a:endParaRPr lang="en-US" sz="2800" dirty="0">
              <a:cs typeface="AdvertisingExtraBold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33854" y="2049482"/>
            <a:ext cx="2978399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عنوان البحث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EG" sz="2400" b="1" dirty="0" smtClean="0">
                <a:latin typeface="Traditional Arabic" pitchFamily="18" charset="-78"/>
                <a:cs typeface="Traditional Arabic" pitchFamily="18" charset="-78"/>
              </a:rPr>
              <a:t>المقدمة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EG" sz="2400" b="1" dirty="0" smtClean="0">
                <a:latin typeface="Traditional Arabic" pitchFamily="18" charset="-78"/>
                <a:cs typeface="Traditional Arabic" pitchFamily="18" charset="-78"/>
              </a:rPr>
              <a:t>مشكلة البحث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EG" sz="2400" b="1" dirty="0" smtClean="0">
                <a:latin typeface="Traditional Arabic" pitchFamily="18" charset="-78"/>
                <a:cs typeface="Traditional Arabic" pitchFamily="18" charset="-78"/>
              </a:rPr>
              <a:t>أهداف البحث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EG" sz="2400" b="1" dirty="0" smtClean="0">
                <a:latin typeface="Traditional Arabic" pitchFamily="18" charset="-78"/>
                <a:cs typeface="Traditional Arabic" pitchFamily="18" charset="-78"/>
              </a:rPr>
              <a:t>أهمية البحث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EG" sz="2400" b="1" dirty="0" smtClean="0">
                <a:latin typeface="Traditional Arabic" pitchFamily="18" charset="-78"/>
                <a:cs typeface="Traditional Arabic" pitchFamily="18" charset="-78"/>
              </a:rPr>
              <a:t>حدود البحث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ar-EG" sz="2400" b="1" dirty="0" smtClean="0">
                <a:latin typeface="Traditional Arabic" pitchFamily="18" charset="-78"/>
                <a:cs typeface="Traditional Arabic" pitchFamily="18" charset="-78"/>
              </a:rPr>
              <a:t>فروض البحث</a:t>
            </a:r>
          </a:p>
        </p:txBody>
      </p:sp>
      <p:pic>
        <p:nvPicPr>
          <p:cNvPr id="7170" name="Picture 2" descr="http://www.tajnews.com/thumbnail.php?file=_______528295394.jpg&amp;size=article_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3523">
            <a:off x="639976" y="748518"/>
            <a:ext cx="1119271" cy="1119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2200" y="914400"/>
            <a:ext cx="60198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EG" sz="2800" b="1" dirty="0" smtClean="0">
                <a:latin typeface="Traditional Arabic" pitchFamily="18" charset="-78"/>
                <a:cs typeface="Traditional Arabic" pitchFamily="18" charset="-78"/>
              </a:rPr>
              <a:t>عناصر خطة البحث:</a:t>
            </a:r>
            <a:endParaRPr lang="en-US" sz="28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2049482"/>
            <a:ext cx="2978399" cy="33701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r" rtl="1">
              <a:lnSpc>
                <a:spcPct val="150000"/>
              </a:lnSpc>
              <a:buFont typeface="+mj-lt"/>
              <a:buAutoNum type="arabicPeriod" startAt="8"/>
            </a:pPr>
            <a:r>
              <a:rPr lang="ar-EG" sz="2400" b="1" dirty="0" smtClean="0">
                <a:latin typeface="Traditional Arabic" pitchFamily="18" charset="-78"/>
                <a:cs typeface="Traditional Arabic" pitchFamily="18" charset="-78"/>
              </a:rPr>
              <a:t>منهج البحث</a:t>
            </a:r>
            <a:endParaRPr lang="ar-SA" sz="24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 startAt="8"/>
            </a:pPr>
            <a:r>
              <a:rPr lang="ar-SA" sz="2400" b="1" dirty="0" smtClean="0">
                <a:latin typeface="Traditional Arabic" pitchFamily="18" charset="-78"/>
                <a:cs typeface="Traditional Arabic" pitchFamily="18" charset="-78"/>
              </a:rPr>
              <a:t>مجتمع وعينة البحث</a:t>
            </a:r>
            <a:endParaRPr lang="ar-EG" sz="24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 startAt="8"/>
            </a:pPr>
            <a:r>
              <a:rPr lang="ar-EG" sz="2400" b="1" dirty="0" smtClean="0">
                <a:latin typeface="Traditional Arabic" pitchFamily="18" charset="-78"/>
                <a:cs typeface="Traditional Arabic" pitchFamily="18" charset="-78"/>
              </a:rPr>
              <a:t>أدوات ومواد البحث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 startAt="8"/>
            </a:pPr>
            <a:r>
              <a:rPr lang="ar-EG" sz="2400" b="1" dirty="0" smtClean="0">
                <a:latin typeface="Traditional Arabic" pitchFamily="18" charset="-78"/>
                <a:cs typeface="Traditional Arabic" pitchFamily="18" charset="-78"/>
              </a:rPr>
              <a:t>إجراءات البحث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 startAt="8"/>
            </a:pPr>
            <a:r>
              <a:rPr lang="ar-EG" sz="2400" b="1" dirty="0" smtClean="0">
                <a:latin typeface="Traditional Arabic" pitchFamily="18" charset="-78"/>
                <a:cs typeface="Traditional Arabic" pitchFamily="18" charset="-78"/>
              </a:rPr>
              <a:t>مصطلحات البحث</a:t>
            </a:r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 startAt="8"/>
            </a:pPr>
            <a:r>
              <a:rPr lang="ar-EG" sz="2400" b="1" dirty="0" smtClean="0">
                <a:latin typeface="Traditional Arabic" pitchFamily="18" charset="-78"/>
                <a:cs typeface="Traditional Arabic" pitchFamily="18" charset="-78"/>
              </a:rPr>
              <a:t>المراجع</a:t>
            </a:r>
          </a:p>
        </p:txBody>
      </p:sp>
    </p:spTree>
    <p:extLst>
      <p:ext uri="{BB962C8B-B14F-4D97-AF65-F5344CB8AC3E}">
        <p14:creationId xmlns:p14="http://schemas.microsoft.com/office/powerpoint/2010/main" val="98981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776187"/>
              </p:ext>
            </p:extLst>
          </p:nvPr>
        </p:nvGraphicFramePr>
        <p:xfrm>
          <a:off x="2133600" y="1752600"/>
          <a:ext cx="4572000" cy="4079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31372"/>
                <a:gridCol w="2416628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الرقم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طبيعة</a:t>
                      </a:r>
                      <a:r>
                        <a:rPr lang="ar-SA" baseline="0" dirty="0" smtClean="0"/>
                        <a:t> مهمة التقييم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الدرجة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1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عنوان البحث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5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2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مشكلة البحث وأهدافه واهميته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20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3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مصطلحات البحث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5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4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الدراسات السابقة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5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5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الفروض/ التساؤلات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5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6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منهج البحث واجراءاته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30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7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المراجع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5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8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التنسيق</a:t>
                      </a:r>
                      <a:r>
                        <a:rPr lang="ar-SA" baseline="0" dirty="0" smtClean="0"/>
                        <a:t> العام</a:t>
                      </a:r>
                      <a:r>
                        <a:rPr lang="en-US" baseline="0" dirty="0" smtClean="0"/>
                        <a:t>APA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5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9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العرض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10</a:t>
                      </a:r>
                      <a:endParaRPr lang="ar-S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10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المشاركة والتفاعل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10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09800" y="838200"/>
            <a:ext cx="44958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2800" dirty="0" smtClean="0">
                <a:cs typeface="AdvertisingExtraBold" pitchFamily="2" charset="-78"/>
              </a:rPr>
              <a:t>التقييم وتوزيع الدرجات</a:t>
            </a:r>
            <a:endParaRPr lang="en-US" sz="2800" dirty="0">
              <a:cs typeface="AdvertisingExtra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416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4704" y="590822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dirty="0" smtClean="0">
                <a:cs typeface="AdvertisingExtraBold" pitchFamily="2" charset="-78"/>
              </a:rPr>
              <a:t>تعليمات هامة</a:t>
            </a:r>
            <a:endParaRPr lang="en-US" sz="3200" dirty="0">
              <a:cs typeface="AdvertisingExtraBold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295400"/>
            <a:ext cx="74676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EG" sz="2000" b="1" dirty="0" smtClean="0">
                <a:cs typeface="AdvertisingExtraBold" pitchFamily="2" charset="-78"/>
              </a:rPr>
              <a:t>عليكي عزيزتي الطالبة إتباع مايلي:</a:t>
            </a:r>
          </a:p>
          <a:p>
            <a:pPr algn="just" rtl="1"/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Simplified Arabic" pitchFamily="18" charset="-78"/>
              <a:cs typeface="AdvertisingExtraBold" pitchFamily="2" charset="-78"/>
            </a:endParaRPr>
          </a:p>
          <a:p>
            <a:pPr marL="457200" lvl="0" indent="-457200" algn="just" rtl="1">
              <a:lnSpc>
                <a:spcPct val="150000"/>
              </a:lnSpc>
              <a:buFont typeface="+mj-lt"/>
              <a:buAutoNum type="arabicPeriod"/>
            </a:pPr>
            <a:r>
              <a:rPr lang="ar-SA" sz="2000" dirty="0">
                <a:cs typeface="AdvertisingBold" pitchFamily="2" charset="-78"/>
              </a:rPr>
              <a:t>تقديم خطة بحث مكتملة وفق </a:t>
            </a:r>
            <a:r>
              <a:rPr lang="ar-SA" sz="2000" dirty="0" smtClean="0">
                <a:cs typeface="AdvertisingBold" pitchFamily="2" charset="-78"/>
              </a:rPr>
              <a:t>آخر </a:t>
            </a:r>
            <a:r>
              <a:rPr lang="ar-SA" sz="2000" dirty="0">
                <a:cs typeface="AdvertisingBold" pitchFamily="2" charset="-78"/>
              </a:rPr>
              <a:t>تعديل </a:t>
            </a:r>
            <a:r>
              <a:rPr lang="ar-SA" sz="2000" dirty="0" smtClean="0">
                <a:cs typeface="AdvertisingBold" pitchFamily="2" charset="-78"/>
              </a:rPr>
              <a:t>وبعد </a:t>
            </a:r>
            <a:r>
              <a:rPr lang="ar-SA" sz="2000" dirty="0">
                <a:cs typeface="AdvertisingBold" pitchFamily="2" charset="-78"/>
              </a:rPr>
              <a:t>موافقة المشرفة واللجنة الأكاديمية</a:t>
            </a:r>
            <a:r>
              <a:rPr lang="ar-SA" sz="2000" dirty="0" smtClean="0">
                <a:cs typeface="AdvertisingBold" pitchFamily="2" charset="-78"/>
              </a:rPr>
              <a:t>.</a:t>
            </a:r>
            <a:endParaRPr lang="ar-EG" sz="2000" dirty="0" smtClean="0">
              <a:cs typeface="AdvertisingBold" pitchFamily="2" charset="-78"/>
            </a:endParaRPr>
          </a:p>
          <a:p>
            <a:pPr marL="457200" lvl="0" indent="-457200" algn="just" rtl="1">
              <a:lnSpc>
                <a:spcPct val="150000"/>
              </a:lnSpc>
              <a:buFont typeface="+mj-lt"/>
              <a:buAutoNum type="arabicPeriod"/>
            </a:pPr>
            <a:r>
              <a:rPr lang="ar-SA" sz="2000" dirty="0">
                <a:cs typeface="AdvertisingBold" pitchFamily="2" charset="-78"/>
              </a:rPr>
              <a:t>الإلتزام بمقابلة المشرفة </a:t>
            </a:r>
            <a:r>
              <a:rPr lang="ar-SA" sz="2000" dirty="0" smtClean="0">
                <a:cs typeface="AdvertisingBold" pitchFamily="2" charset="-78"/>
              </a:rPr>
              <a:t>وعرض </a:t>
            </a:r>
            <a:r>
              <a:rPr lang="ar-SA" sz="2000" dirty="0">
                <a:cs typeface="AdvertisingBold" pitchFamily="2" charset="-78"/>
              </a:rPr>
              <a:t>كل </a:t>
            </a:r>
            <a:r>
              <a:rPr lang="ar-SA" sz="2000" dirty="0" smtClean="0">
                <a:cs typeface="AdvertisingBold" pitchFamily="2" charset="-78"/>
              </a:rPr>
              <a:t>أجزاء الخطة عليها </a:t>
            </a:r>
            <a:r>
              <a:rPr lang="ar-SA" sz="2000" dirty="0">
                <a:cs typeface="AdvertisingBold" pitchFamily="2" charset="-78"/>
              </a:rPr>
              <a:t>والأخذ بالتعديلات </a:t>
            </a:r>
            <a:r>
              <a:rPr lang="ar-SA" sz="2000" dirty="0" smtClean="0">
                <a:cs typeface="AdvertisingBold" pitchFamily="2" charset="-78"/>
              </a:rPr>
              <a:t>المطلوبة</a:t>
            </a:r>
          </a:p>
          <a:p>
            <a:pPr marL="457200" lvl="0" indent="-457200" algn="just" rtl="1">
              <a:lnSpc>
                <a:spcPct val="150000"/>
              </a:lnSpc>
              <a:buFont typeface="+mj-lt"/>
              <a:buAutoNum type="arabicPeriod"/>
            </a:pPr>
            <a:r>
              <a:rPr lang="ar-SA" sz="2000" dirty="0" smtClean="0">
                <a:cs typeface="AdvertisingBold" pitchFamily="2" charset="-78"/>
              </a:rPr>
              <a:t>إعداد الدراسات السابقة والاطار النظري خلال هذا الفصل الدراسي</a:t>
            </a:r>
            <a:endParaRPr lang="ar-EG" sz="2000" dirty="0" smtClean="0">
              <a:cs typeface="AdvertisingBold" pitchFamily="2" charset="-78"/>
            </a:endParaRPr>
          </a:p>
          <a:p>
            <a:pPr marL="457200" lvl="0" indent="-457200" algn="just" rtl="1">
              <a:lnSpc>
                <a:spcPct val="150000"/>
              </a:lnSpc>
              <a:buFont typeface="+mj-lt"/>
              <a:buAutoNum type="arabicPeriod"/>
            </a:pPr>
            <a:r>
              <a:rPr lang="ar-EG" sz="2000" dirty="0" smtClean="0">
                <a:cs typeface="AdvertisingBold" pitchFamily="2" charset="-78"/>
              </a:rPr>
              <a:t>ال</a:t>
            </a:r>
            <a:r>
              <a:rPr lang="ar-SA" sz="2000" dirty="0" smtClean="0">
                <a:cs typeface="AdvertisingBold" pitchFamily="2" charset="-78"/>
              </a:rPr>
              <a:t>إ</a:t>
            </a:r>
            <a:r>
              <a:rPr lang="ar-EG" sz="2000" dirty="0" err="1" smtClean="0">
                <a:cs typeface="AdvertisingBold" pitchFamily="2" charset="-78"/>
              </a:rPr>
              <a:t>لتزام</a:t>
            </a:r>
            <a:r>
              <a:rPr lang="ar-EG" sz="2000" dirty="0" smtClean="0">
                <a:cs typeface="AdvertisingBold" pitchFamily="2" charset="-78"/>
              </a:rPr>
              <a:t> بدليل جامعة الملك عبد العزيز في كتابة</a:t>
            </a:r>
            <a:r>
              <a:rPr lang="ar-SA" sz="2000" dirty="0" smtClean="0">
                <a:cs typeface="AdvertisingBold" pitchFamily="2" charset="-78"/>
              </a:rPr>
              <a:t> الخطة</a:t>
            </a:r>
          </a:p>
          <a:p>
            <a:pPr marL="457200" lvl="0" indent="-457200" algn="just" rtl="1">
              <a:lnSpc>
                <a:spcPct val="150000"/>
              </a:lnSpc>
              <a:buFont typeface="+mj-lt"/>
              <a:buAutoNum type="arabicPeriod"/>
            </a:pPr>
            <a:r>
              <a:rPr lang="ar-SA" sz="2000" dirty="0" smtClean="0">
                <a:cs typeface="AdvertisingBold" pitchFamily="2" charset="-78"/>
              </a:rPr>
              <a:t>التزام التوثيق وفقاً ل </a:t>
            </a:r>
            <a:r>
              <a:rPr lang="en-US" sz="2000" dirty="0" smtClean="0">
                <a:cs typeface="AdvertisingBold" pitchFamily="2" charset="-78"/>
              </a:rPr>
              <a:t>APA Style</a:t>
            </a:r>
            <a:endParaRPr lang="ar-SA" sz="2000" dirty="0" smtClean="0">
              <a:cs typeface="AdvertisingBold" pitchFamily="2" charset="-78"/>
            </a:endParaRPr>
          </a:p>
          <a:p>
            <a:pPr marL="457200" lvl="0" indent="-457200" algn="just" rtl="1">
              <a:lnSpc>
                <a:spcPct val="150000"/>
              </a:lnSpc>
              <a:buFont typeface="+mj-lt"/>
              <a:buAutoNum type="arabicPeriod"/>
            </a:pPr>
            <a:r>
              <a:rPr lang="ar-SA" sz="2000" dirty="0" smtClean="0">
                <a:cs typeface="AdvertisingBold" pitchFamily="2" charset="-78"/>
              </a:rPr>
              <a:t>الاحتفاظ بكل تعديلات الخطة ووضعها في ملف واحد يوضح خطوات العمل و نقاط التعديل يسلم للمشرفة في نهاية الفصل </a:t>
            </a:r>
          </a:p>
          <a:p>
            <a:pPr marL="457200" lvl="0" indent="-457200" algn="just" rtl="1">
              <a:lnSpc>
                <a:spcPct val="150000"/>
              </a:lnSpc>
              <a:buFont typeface="+mj-lt"/>
              <a:buAutoNum type="arabicPeriod"/>
            </a:pPr>
            <a:r>
              <a:rPr lang="ar-SA" sz="2000" dirty="0" smtClean="0">
                <a:cs typeface="AdvertisingBold" pitchFamily="2" charset="-78"/>
              </a:rPr>
              <a:t>يجب حضور جميع المحاضرات الجماعية حسب الخطة الزمنية</a:t>
            </a:r>
          </a:p>
          <a:p>
            <a:pPr marL="457200" lvl="0" indent="-457200" algn="just" rtl="1">
              <a:lnSpc>
                <a:spcPct val="150000"/>
              </a:lnSpc>
              <a:buFont typeface="+mj-lt"/>
              <a:buAutoNum type="arabicPeriod"/>
            </a:pPr>
            <a:r>
              <a:rPr lang="ar-SA" sz="2000" dirty="0" smtClean="0">
                <a:cs typeface="AdvertisingBold" pitchFamily="2" charset="-78"/>
              </a:rPr>
              <a:t>يجب حضور عرض زميلاتك حتى لو انتهيت من عرض خطتك</a:t>
            </a:r>
          </a:p>
          <a:p>
            <a:pPr marL="457200" lvl="0" indent="-457200" algn="just" rtl="1">
              <a:lnSpc>
                <a:spcPct val="150000"/>
              </a:lnSpc>
              <a:buFont typeface="+mj-lt"/>
              <a:buAutoNum type="arabicPeriod"/>
            </a:pPr>
            <a:endParaRPr lang="ar-SA" sz="2000" dirty="0" smtClean="0">
              <a:cs typeface="AdvertisingBold" pitchFamily="2" charset="-78"/>
            </a:endParaRPr>
          </a:p>
          <a:p>
            <a:pPr marL="457200" lvl="0" indent="-457200" algn="just" rtl="1">
              <a:lnSpc>
                <a:spcPct val="150000"/>
              </a:lnSpc>
              <a:buFont typeface="+mj-lt"/>
              <a:buAutoNum type="arabicPeriod"/>
            </a:pPr>
            <a:endParaRPr lang="ar-SA" sz="2000" dirty="0" smtClean="0">
              <a:cs typeface="AdvertisingBold" pitchFamily="2" charset="-78"/>
            </a:endParaRPr>
          </a:p>
          <a:p>
            <a:pPr marL="457200" lvl="0" indent="-457200" algn="just" rtl="1">
              <a:lnSpc>
                <a:spcPct val="150000"/>
              </a:lnSpc>
              <a:buFont typeface="+mj-lt"/>
              <a:buAutoNum type="arabicPeriod"/>
            </a:pPr>
            <a:endParaRPr lang="en-US" sz="2000" dirty="0" smtClean="0">
              <a:cs typeface="AdvertisingBold" pitchFamily="2" charset="-78"/>
            </a:endParaRPr>
          </a:p>
          <a:p>
            <a:pPr marL="457200" lvl="0" indent="-457200" algn="just" rtl="1">
              <a:lnSpc>
                <a:spcPct val="150000"/>
              </a:lnSpc>
              <a:buFont typeface="+mj-lt"/>
              <a:buAutoNum type="arabicPeriod"/>
            </a:pPr>
            <a:endParaRPr lang="en-US" sz="2000" dirty="0">
              <a:cs typeface="AdvertisingBold" pitchFamily="2" charset="-78"/>
            </a:endParaRPr>
          </a:p>
        </p:txBody>
      </p:sp>
      <p:pic>
        <p:nvPicPr>
          <p:cNvPr id="2050" name="Picture 2" descr="http://www.kfu.edu.sa/ar/Deans/Research/PublishingImages/DSR%20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3168">
            <a:off x="709099" y="791938"/>
            <a:ext cx="1447800" cy="1443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09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899</TotalTime>
  <Words>509</Words>
  <Application>Microsoft Office PowerPoint</Application>
  <PresentationFormat>On-screen Show (4:3)</PresentationFormat>
  <Paragraphs>137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AdvertisingBold</vt:lpstr>
      <vt:lpstr>AdvertisingExtraBold</vt:lpstr>
      <vt:lpstr>Angsana New</vt:lpstr>
      <vt:lpstr>Arial</vt:lpstr>
      <vt:lpstr>Garamond</vt:lpstr>
      <vt:lpstr>Simplified Arabic</vt:lpstr>
      <vt:lpstr>Times New Roman</vt:lpstr>
      <vt:lpstr>Traditional Arabic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Dr. Jolin Qutub</cp:lastModifiedBy>
  <cp:revision>70</cp:revision>
  <dcterms:created xsi:type="dcterms:W3CDTF">2013-02-12T09:52:55Z</dcterms:created>
  <dcterms:modified xsi:type="dcterms:W3CDTF">2013-09-13T16:56:42Z</dcterms:modified>
</cp:coreProperties>
</file>