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43" autoAdjust="0"/>
    <p:restoredTop sz="94660"/>
  </p:normalViewPr>
  <p:slideViewPr>
    <p:cSldViewPr snapToGrid="0">
      <p:cViewPr varScale="1">
        <p:scale>
          <a:sx n="87" d="100"/>
          <a:sy n="87" d="100"/>
        </p:scale>
        <p:origin x="90" y="1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A4BFB860-5BE5-4FAD-B106-20541C342452}" type="datetimeFigureOut">
              <a:rPr lang="en-US" smtClean="0"/>
              <a:t>11/11/2013</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6F0B9131-25F7-471A-BD05-94922E9E9326}" type="slidenum">
              <a:rPr lang="en-US" smtClean="0"/>
              <a:t>‹#›</a:t>
            </a:fld>
            <a:endParaRPr lang="en-US"/>
          </a:p>
        </p:txBody>
      </p:sp>
    </p:spTree>
    <p:extLst>
      <p:ext uri="{BB962C8B-B14F-4D97-AF65-F5344CB8AC3E}">
        <p14:creationId xmlns:p14="http://schemas.microsoft.com/office/powerpoint/2010/main" val="2003684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BFB860-5BE5-4FAD-B106-20541C342452}" type="datetimeFigureOut">
              <a:rPr lang="en-US" smtClean="0"/>
              <a:t>11/11/2013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0B9131-25F7-471A-BD05-94922E9E9326}" type="slidenum">
              <a:rPr lang="en-US" smtClean="0"/>
              <a:t>‹#›</a:t>
            </a:fld>
            <a:endParaRPr lang="en-US"/>
          </a:p>
        </p:txBody>
      </p:sp>
    </p:spTree>
    <p:extLst>
      <p:ext uri="{BB962C8B-B14F-4D97-AF65-F5344CB8AC3E}">
        <p14:creationId xmlns:p14="http://schemas.microsoft.com/office/powerpoint/2010/main" val="347602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A4BFB860-5BE5-4FAD-B106-20541C342452}" type="datetimeFigureOut">
              <a:rPr lang="en-US" smtClean="0"/>
              <a:t>11/11/2013</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F0B9131-25F7-471A-BD05-94922E9E9326}" type="slidenum">
              <a:rPr lang="en-US" smtClean="0"/>
              <a:t>‹#›</a:t>
            </a:fld>
            <a:endParaRPr lang="en-US"/>
          </a:p>
        </p:txBody>
      </p:sp>
    </p:spTree>
    <p:extLst>
      <p:ext uri="{BB962C8B-B14F-4D97-AF65-F5344CB8AC3E}">
        <p14:creationId xmlns:p14="http://schemas.microsoft.com/office/powerpoint/2010/main" val="3975390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A4BFB860-5BE5-4FAD-B106-20541C342452}" type="datetimeFigureOut">
              <a:rPr lang="en-US" smtClean="0"/>
              <a:t>11/11/2013</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F0B9131-25F7-471A-BD05-94922E9E9326}"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966394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A4BFB860-5BE5-4FAD-B106-20541C342452}" type="datetimeFigureOut">
              <a:rPr lang="en-US" smtClean="0"/>
              <a:t>11/11/2013</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F0B9131-25F7-471A-BD05-94922E9E9326}" type="slidenum">
              <a:rPr lang="en-US" smtClean="0"/>
              <a:t>‹#›</a:t>
            </a:fld>
            <a:endParaRPr lang="en-US"/>
          </a:p>
        </p:txBody>
      </p:sp>
    </p:spTree>
    <p:extLst>
      <p:ext uri="{BB962C8B-B14F-4D97-AF65-F5344CB8AC3E}">
        <p14:creationId xmlns:p14="http://schemas.microsoft.com/office/powerpoint/2010/main" val="6195126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A4BFB860-5BE5-4FAD-B106-20541C342452}" type="datetimeFigureOut">
              <a:rPr lang="en-US" smtClean="0"/>
              <a:t>11/11/2013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0B9131-25F7-471A-BD05-94922E9E9326}" type="slidenum">
              <a:rPr lang="en-US" smtClean="0"/>
              <a:t>‹#›</a:t>
            </a:fld>
            <a:endParaRPr lang="en-US"/>
          </a:p>
        </p:txBody>
      </p:sp>
    </p:spTree>
    <p:extLst>
      <p:ext uri="{BB962C8B-B14F-4D97-AF65-F5344CB8AC3E}">
        <p14:creationId xmlns:p14="http://schemas.microsoft.com/office/powerpoint/2010/main" val="35956165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A4BFB860-5BE5-4FAD-B106-20541C342452}" type="datetimeFigureOut">
              <a:rPr lang="en-US" smtClean="0"/>
              <a:t>11/11/2013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0B9131-25F7-471A-BD05-94922E9E9326}" type="slidenum">
              <a:rPr lang="en-US" smtClean="0"/>
              <a:t>‹#›</a:t>
            </a:fld>
            <a:endParaRPr lang="en-US"/>
          </a:p>
        </p:txBody>
      </p:sp>
    </p:spTree>
    <p:extLst>
      <p:ext uri="{BB962C8B-B14F-4D97-AF65-F5344CB8AC3E}">
        <p14:creationId xmlns:p14="http://schemas.microsoft.com/office/powerpoint/2010/main" val="3363497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BFB860-5BE5-4FAD-B106-20541C342452}" type="datetimeFigureOut">
              <a:rPr lang="en-US" smtClean="0"/>
              <a:t>11/11/2013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0B9131-25F7-471A-BD05-94922E9E9326}" type="slidenum">
              <a:rPr lang="en-US" smtClean="0"/>
              <a:t>‹#›</a:t>
            </a:fld>
            <a:endParaRPr lang="en-US"/>
          </a:p>
        </p:txBody>
      </p:sp>
    </p:spTree>
    <p:extLst>
      <p:ext uri="{BB962C8B-B14F-4D97-AF65-F5344CB8AC3E}">
        <p14:creationId xmlns:p14="http://schemas.microsoft.com/office/powerpoint/2010/main" val="26202173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A4BFB860-5BE5-4FAD-B106-20541C342452}" type="datetimeFigureOut">
              <a:rPr lang="en-US" smtClean="0"/>
              <a:t>11/11/2013</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6F0B9131-25F7-471A-BD05-94922E9E9326}" type="slidenum">
              <a:rPr lang="en-US" smtClean="0"/>
              <a:t>‹#›</a:t>
            </a:fld>
            <a:endParaRPr lang="en-US"/>
          </a:p>
        </p:txBody>
      </p:sp>
    </p:spTree>
    <p:extLst>
      <p:ext uri="{BB962C8B-B14F-4D97-AF65-F5344CB8AC3E}">
        <p14:creationId xmlns:p14="http://schemas.microsoft.com/office/powerpoint/2010/main" val="834901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BFB860-5BE5-4FAD-B106-20541C342452}" type="datetimeFigureOut">
              <a:rPr lang="en-US" smtClean="0"/>
              <a:t>11/11/2013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0B9131-25F7-471A-BD05-94922E9E9326}" type="slidenum">
              <a:rPr lang="en-US" smtClean="0"/>
              <a:t>‹#›</a:t>
            </a:fld>
            <a:endParaRPr lang="en-US"/>
          </a:p>
        </p:txBody>
      </p:sp>
    </p:spTree>
    <p:extLst>
      <p:ext uri="{BB962C8B-B14F-4D97-AF65-F5344CB8AC3E}">
        <p14:creationId xmlns:p14="http://schemas.microsoft.com/office/powerpoint/2010/main" val="2993831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A4BFB860-5BE5-4FAD-B106-20541C342452}" type="datetimeFigureOut">
              <a:rPr lang="en-US" smtClean="0"/>
              <a:t>11/11/2013</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6F0B9131-25F7-471A-BD05-94922E9E9326}" type="slidenum">
              <a:rPr lang="en-US" smtClean="0"/>
              <a:t>‹#›</a:t>
            </a:fld>
            <a:endParaRPr lang="en-US"/>
          </a:p>
        </p:txBody>
      </p:sp>
    </p:spTree>
    <p:extLst>
      <p:ext uri="{BB962C8B-B14F-4D97-AF65-F5344CB8AC3E}">
        <p14:creationId xmlns:p14="http://schemas.microsoft.com/office/powerpoint/2010/main" val="2299663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4BFB860-5BE5-4FAD-B106-20541C342452}" type="datetimeFigureOut">
              <a:rPr lang="en-US" smtClean="0"/>
              <a:t>11/11/2013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0B9131-25F7-471A-BD05-94922E9E9326}" type="slidenum">
              <a:rPr lang="en-US" smtClean="0"/>
              <a:t>‹#›</a:t>
            </a:fld>
            <a:endParaRPr lang="en-US"/>
          </a:p>
        </p:txBody>
      </p:sp>
    </p:spTree>
    <p:extLst>
      <p:ext uri="{BB962C8B-B14F-4D97-AF65-F5344CB8AC3E}">
        <p14:creationId xmlns:p14="http://schemas.microsoft.com/office/powerpoint/2010/main" val="36991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4BFB860-5BE5-4FAD-B106-20541C342452}" type="datetimeFigureOut">
              <a:rPr lang="en-US" smtClean="0"/>
              <a:t>11/11/2013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0B9131-25F7-471A-BD05-94922E9E9326}" type="slidenum">
              <a:rPr lang="en-US" smtClean="0"/>
              <a:t>‹#›</a:t>
            </a:fld>
            <a:endParaRPr lang="en-US"/>
          </a:p>
        </p:txBody>
      </p:sp>
    </p:spTree>
    <p:extLst>
      <p:ext uri="{BB962C8B-B14F-4D97-AF65-F5344CB8AC3E}">
        <p14:creationId xmlns:p14="http://schemas.microsoft.com/office/powerpoint/2010/main" val="368910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4BFB860-5BE5-4FAD-B106-20541C342452}" type="datetimeFigureOut">
              <a:rPr lang="en-US" smtClean="0"/>
              <a:t>11/11/2013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0B9131-25F7-471A-BD05-94922E9E9326}" type="slidenum">
              <a:rPr lang="en-US" smtClean="0"/>
              <a:t>‹#›</a:t>
            </a:fld>
            <a:endParaRPr lang="en-US"/>
          </a:p>
        </p:txBody>
      </p:sp>
    </p:spTree>
    <p:extLst>
      <p:ext uri="{BB962C8B-B14F-4D97-AF65-F5344CB8AC3E}">
        <p14:creationId xmlns:p14="http://schemas.microsoft.com/office/powerpoint/2010/main" val="1959292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BFB860-5BE5-4FAD-B106-20541C342452}" type="datetimeFigureOut">
              <a:rPr lang="en-US" smtClean="0"/>
              <a:t>11/11/2013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0B9131-25F7-471A-BD05-94922E9E9326}" type="slidenum">
              <a:rPr lang="en-US" smtClean="0"/>
              <a:t>‹#›</a:t>
            </a:fld>
            <a:endParaRPr lang="en-US"/>
          </a:p>
        </p:txBody>
      </p:sp>
    </p:spTree>
    <p:extLst>
      <p:ext uri="{BB962C8B-B14F-4D97-AF65-F5344CB8AC3E}">
        <p14:creationId xmlns:p14="http://schemas.microsoft.com/office/powerpoint/2010/main" val="2713479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BFB860-5BE5-4FAD-B106-20541C342452}" type="datetimeFigureOut">
              <a:rPr lang="en-US" smtClean="0"/>
              <a:t>11/11/2013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0B9131-25F7-471A-BD05-94922E9E9326}" type="slidenum">
              <a:rPr lang="en-US" smtClean="0"/>
              <a:t>‹#›</a:t>
            </a:fld>
            <a:endParaRPr lang="en-US"/>
          </a:p>
        </p:txBody>
      </p:sp>
    </p:spTree>
    <p:extLst>
      <p:ext uri="{BB962C8B-B14F-4D97-AF65-F5344CB8AC3E}">
        <p14:creationId xmlns:p14="http://schemas.microsoft.com/office/powerpoint/2010/main" val="371190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BFB860-5BE5-4FAD-B106-20541C342452}" type="datetimeFigureOut">
              <a:rPr lang="en-US" smtClean="0"/>
              <a:t>11/11/2013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0B9131-25F7-471A-BD05-94922E9E9326}" type="slidenum">
              <a:rPr lang="en-US" smtClean="0"/>
              <a:t>‹#›</a:t>
            </a:fld>
            <a:endParaRPr lang="en-US"/>
          </a:p>
        </p:txBody>
      </p:sp>
    </p:spTree>
    <p:extLst>
      <p:ext uri="{BB962C8B-B14F-4D97-AF65-F5344CB8AC3E}">
        <p14:creationId xmlns:p14="http://schemas.microsoft.com/office/powerpoint/2010/main" val="1602009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4BFB860-5BE5-4FAD-B106-20541C342452}" type="datetimeFigureOut">
              <a:rPr lang="en-US" smtClean="0"/>
              <a:t>11/11/2013</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F0B9131-25F7-471A-BD05-94922E9E9326}" type="slidenum">
              <a:rPr lang="en-US" smtClean="0"/>
              <a:t>‹#›</a:t>
            </a:fld>
            <a:endParaRPr lang="en-US"/>
          </a:p>
        </p:txBody>
      </p:sp>
    </p:spTree>
    <p:extLst>
      <p:ext uri="{BB962C8B-B14F-4D97-AF65-F5344CB8AC3E}">
        <p14:creationId xmlns:p14="http://schemas.microsoft.com/office/powerpoint/2010/main" val="4023164263"/>
      </p:ext>
    </p:extLst>
  </p:cSld>
  <p:clrMap bg1="dk1" tx1="lt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kenanaonline.com/users/step2thefuture/tags/83409/posts" TargetMode="External"/><Relationship Id="rId2" Type="http://schemas.openxmlformats.org/officeDocument/2006/relationships/hyperlink" Target="http://kenanaonline.com/users/step2thefuture/tags/83410/post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SA" dirty="0" smtClean="0"/>
              <a:t>أساسيات التصميم</a:t>
            </a:r>
            <a:endParaRPr lang="en-US" dirty="0"/>
          </a:p>
        </p:txBody>
      </p:sp>
      <p:sp>
        <p:nvSpPr>
          <p:cNvPr id="3" name="Subtitle 2"/>
          <p:cNvSpPr>
            <a:spLocks noGrp="1"/>
          </p:cNvSpPr>
          <p:nvPr>
            <p:ph type="subTitle" idx="1"/>
          </p:nvPr>
        </p:nvSpPr>
        <p:spPr/>
        <p:txBody>
          <a:bodyPr/>
          <a:lstStyle/>
          <a:p>
            <a:r>
              <a:rPr lang="en-US" dirty="0" smtClean="0"/>
              <a:t>Design Basic Principles </a:t>
            </a:r>
            <a:endParaRPr lang="en-US" dirty="0"/>
          </a:p>
        </p:txBody>
      </p:sp>
    </p:spTree>
    <p:extLst>
      <p:ext uri="{BB962C8B-B14F-4D97-AF65-F5344CB8AC3E}">
        <p14:creationId xmlns:p14="http://schemas.microsoft.com/office/powerpoint/2010/main" val="40403279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A" dirty="0" smtClean="0"/>
              <a:t>دقة الصورة </a:t>
            </a:r>
            <a:r>
              <a:rPr lang="en-US" dirty="0" smtClean="0"/>
              <a:t>Resolution</a:t>
            </a:r>
            <a:endParaRPr lang="en-US" dirty="0"/>
          </a:p>
        </p:txBody>
      </p:sp>
      <p:sp>
        <p:nvSpPr>
          <p:cNvPr id="3" name="Content Placeholder 2"/>
          <p:cNvSpPr>
            <a:spLocks noGrp="1"/>
          </p:cNvSpPr>
          <p:nvPr>
            <p:ph idx="1"/>
          </p:nvPr>
        </p:nvSpPr>
        <p:spPr>
          <a:xfrm>
            <a:off x="3331779" y="2057401"/>
            <a:ext cx="8174421" cy="4024125"/>
          </a:xfrm>
        </p:spPr>
        <p:txBody>
          <a:bodyPr>
            <a:noAutofit/>
          </a:bodyPr>
          <a:lstStyle/>
          <a:p>
            <a:pPr algn="r" rtl="1">
              <a:lnSpc>
                <a:spcPct val="120000"/>
              </a:lnSpc>
            </a:pPr>
            <a:r>
              <a:rPr lang="ar-SA" sz="1600" b="1" dirty="0" smtClean="0">
                <a:effectLst/>
              </a:rPr>
              <a:t>الكثافة النقطية:</a:t>
            </a:r>
          </a:p>
          <a:p>
            <a:pPr algn="r" rtl="1">
              <a:lnSpc>
                <a:spcPct val="120000"/>
              </a:lnSpc>
            </a:pPr>
            <a:r>
              <a:rPr lang="ar-SA" sz="1600" dirty="0" smtClean="0">
                <a:effectLst/>
              </a:rPr>
              <a:t>وحدة البيكسل هو العنصر الأساسي للصور الرقمية المحفوظة علي جهاز الكمبيوتر سواء حصلت عليها من خلال الماسح الضوئي أو من خلال الكاميرا الرقمية أو أي من أدوات الإدخال ، ويطلق مصطلح تحرير الصورة علي أي عملية معالجة نقوم بها علي الصورة من خلال تغيير عدد </a:t>
            </a:r>
            <a:r>
              <a:rPr lang="ar-SA" sz="1600" dirty="0" err="1" smtClean="0">
                <a:effectLst/>
              </a:rPr>
              <a:t>البيكسلات</a:t>
            </a:r>
            <a:r>
              <a:rPr lang="ar-SA" sz="1600" dirty="0" smtClean="0">
                <a:effectLst/>
              </a:rPr>
              <a:t> أو لونها.</a:t>
            </a:r>
          </a:p>
          <a:p>
            <a:pPr algn="r" rtl="1">
              <a:lnSpc>
                <a:spcPct val="120000"/>
              </a:lnSpc>
            </a:pPr>
            <a:r>
              <a:rPr lang="ar-SA" sz="1600" dirty="0" smtClean="0">
                <a:effectLst/>
              </a:rPr>
              <a:t>هناك قاعدة تقول أنه كلما كانت الصورة أصغر تطلب ذلك كثافة نقطية أعلي، فإذا كنت ترغب في زيادة درجة وضوح الصورة فيمكنك ذلك من خلال زيادة عدد </a:t>
            </a:r>
            <a:r>
              <a:rPr lang="ar-SA" sz="1600" dirty="0" err="1" smtClean="0">
                <a:effectLst/>
              </a:rPr>
              <a:t>البيكسلات</a:t>
            </a:r>
            <a:r>
              <a:rPr lang="ar-SA" sz="1600" dirty="0" smtClean="0">
                <a:effectLst/>
              </a:rPr>
              <a:t> في البوصة .</a:t>
            </a:r>
          </a:p>
          <a:p>
            <a:pPr algn="r" rtl="1">
              <a:lnSpc>
                <a:spcPct val="120000"/>
              </a:lnSpc>
            </a:pPr>
            <a:r>
              <a:rPr lang="ar-SA" sz="1600" dirty="0" smtClean="0">
                <a:effectLst/>
              </a:rPr>
              <a:t>في الصور الثلاثة التالية نعرض صورة بحجم واحد ولكن تم تقليل عدد </a:t>
            </a:r>
            <a:r>
              <a:rPr lang="ar-SA" sz="1600" dirty="0" err="1" smtClean="0">
                <a:effectLst/>
              </a:rPr>
              <a:t>البيكسلات</a:t>
            </a:r>
            <a:r>
              <a:rPr lang="ar-SA" sz="1600" dirty="0" smtClean="0">
                <a:effectLst/>
              </a:rPr>
              <a:t> للطول و العرض حيث يتضح  كيف أن الصورة </a:t>
            </a:r>
            <a:r>
              <a:rPr lang="ar-SA" sz="1600" dirty="0" err="1" smtClean="0">
                <a:effectLst/>
              </a:rPr>
              <a:t>الثاثة</a:t>
            </a:r>
            <a:r>
              <a:rPr lang="ar-SA" sz="1600" dirty="0" smtClean="0">
                <a:effectLst/>
              </a:rPr>
              <a:t> أقل جودة من الصورة الأولي لنقصان عدد </a:t>
            </a:r>
            <a:r>
              <a:rPr lang="ar-SA" sz="1600" dirty="0" err="1" smtClean="0">
                <a:effectLst/>
              </a:rPr>
              <a:t>البيكسلات</a:t>
            </a:r>
            <a:r>
              <a:rPr lang="ar-SA" sz="1600" dirty="0" smtClean="0">
                <a:effectLst/>
              </a:rPr>
              <a:t> في البوصة ولاحظ أيضا خشونة تفاصيل الصورة بسبب نقص عدد </a:t>
            </a:r>
            <a:r>
              <a:rPr lang="ar-SA" sz="1600" dirty="0" err="1" smtClean="0">
                <a:effectLst/>
              </a:rPr>
              <a:t>البيكسلات</a:t>
            </a:r>
            <a:endParaRPr lang="ar-SA" sz="1600" dirty="0" smtClean="0">
              <a:effectLst/>
            </a:endParaRPr>
          </a:p>
          <a:p>
            <a:pPr algn="r" rtl="1">
              <a:lnSpc>
                <a:spcPct val="120000"/>
              </a:lnSpc>
            </a:pPr>
            <a:r>
              <a:rPr lang="ar-SA" sz="1600" dirty="0" smtClean="0">
                <a:effectLst/>
              </a:rPr>
              <a:t>كما أن زيادة عدد </a:t>
            </a:r>
            <a:r>
              <a:rPr lang="ar-SA" sz="1600" dirty="0" err="1" smtClean="0">
                <a:effectLst/>
              </a:rPr>
              <a:t>البيكسلات</a:t>
            </a:r>
            <a:r>
              <a:rPr lang="ar-SA" sz="1600" dirty="0" smtClean="0">
                <a:effectLst/>
              </a:rPr>
              <a:t> يكسب الصورة نعومة إلا أنه يسبب زيادة حجم الملف أيضا مما يسبب تقليل أداء الجهاز أو سيسبب مشكلة في حالة تحميلها علي الانترنت.</a:t>
            </a:r>
          </a:p>
          <a:p>
            <a:pPr algn="r" rtl="1">
              <a:lnSpc>
                <a:spcPct val="120000"/>
              </a:lnSpc>
            </a:pPr>
            <a:r>
              <a:rPr lang="ar-SA" sz="1600" dirty="0" smtClean="0">
                <a:effectLst/>
              </a:rPr>
              <a:t>زيادة دقة الصورة </a:t>
            </a:r>
            <a:r>
              <a:rPr lang="en-US" sz="1600" dirty="0" smtClean="0">
                <a:effectLst/>
              </a:rPr>
              <a:t>Resolution </a:t>
            </a:r>
            <a:r>
              <a:rPr lang="ar-SA" sz="1600" dirty="0" smtClean="0">
                <a:effectLst/>
              </a:rPr>
              <a:t>يؤدي الي صغر حجم وحدة البيكسل إلا انه يزيد من حجم ملف الصورة ولكنه يستحسن زيادته</a:t>
            </a:r>
          </a:p>
          <a:p>
            <a:pPr algn="r">
              <a:lnSpc>
                <a:spcPct val="120000"/>
              </a:lnSpc>
            </a:pPr>
            <a:endParaRPr lang="en-US" sz="1600" dirty="0"/>
          </a:p>
        </p:txBody>
      </p:sp>
      <p:grpSp>
        <p:nvGrpSpPr>
          <p:cNvPr id="7" name="Group 6"/>
          <p:cNvGrpSpPr/>
          <p:nvPr/>
        </p:nvGrpSpPr>
        <p:grpSpPr>
          <a:xfrm>
            <a:off x="136633" y="1477903"/>
            <a:ext cx="3195146" cy="5201756"/>
            <a:chOff x="136633" y="1477903"/>
            <a:chExt cx="3195146" cy="5201756"/>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985" y="1477903"/>
              <a:ext cx="2450794" cy="166349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633" y="3247035"/>
              <a:ext cx="2450794" cy="166349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0985" y="5016167"/>
              <a:ext cx="2450794" cy="1663492"/>
            </a:xfrm>
            <a:prstGeom prst="rect">
              <a:avLst/>
            </a:prstGeom>
          </p:spPr>
        </p:pic>
      </p:grpSp>
    </p:spTree>
    <p:extLst>
      <p:ext uri="{BB962C8B-B14F-4D97-AF65-F5344CB8AC3E}">
        <p14:creationId xmlns:p14="http://schemas.microsoft.com/office/powerpoint/2010/main" val="324181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 Types </a:t>
            </a:r>
            <a:r>
              <a:rPr lang="ar-SA" dirty="0" smtClean="0"/>
              <a:t> أنواع الملفات</a:t>
            </a:r>
            <a:endParaRPr lang="en-US" dirty="0"/>
          </a:p>
        </p:txBody>
      </p:sp>
      <p:sp>
        <p:nvSpPr>
          <p:cNvPr id="3" name="Content Placeholder 2"/>
          <p:cNvSpPr>
            <a:spLocks noGrp="1"/>
          </p:cNvSpPr>
          <p:nvPr>
            <p:ph idx="1"/>
          </p:nvPr>
        </p:nvSpPr>
        <p:spPr/>
        <p:txBody>
          <a:bodyPr>
            <a:normAutofit fontScale="92500"/>
          </a:bodyPr>
          <a:lstStyle/>
          <a:p>
            <a:pPr marL="0" indent="0" algn="r" rtl="1">
              <a:buNone/>
            </a:pPr>
            <a:r>
              <a:rPr lang="ar-SA" dirty="0" smtClean="0"/>
              <a:t>تعد </a:t>
            </a:r>
            <a:r>
              <a:rPr lang="en-US" dirty="0" smtClean="0"/>
              <a:t>JPG K Tiff </a:t>
            </a:r>
            <a:r>
              <a:rPr lang="ar-SA" dirty="0" smtClean="0"/>
              <a:t> من الامتدادات المعروفة للمصممين .. وعلى الرغم من ذلك فهناك العديد من </a:t>
            </a:r>
            <a:r>
              <a:rPr lang="ar-SA" dirty="0" err="1" smtClean="0"/>
              <a:t>الامتدات</a:t>
            </a:r>
            <a:r>
              <a:rPr lang="ar-SA" dirty="0" smtClean="0"/>
              <a:t> الأخرى والتي لها خصائص مميزة في التصميم ولكنها غير معروفة بالشكل المطلوب</a:t>
            </a:r>
          </a:p>
          <a:p>
            <a:pPr algn="r" rtl="1"/>
            <a:r>
              <a:rPr lang="en-US" dirty="0" smtClean="0"/>
              <a:t>RAW </a:t>
            </a:r>
            <a:r>
              <a:rPr lang="ar-SA" dirty="0" smtClean="0"/>
              <a:t> يستخدم هذا الامتداد في الصور الفوتوغرافية عالية الجودة .. حيث انها تحتوي العديد من المعلومات التي يمكن التحكم فيها </a:t>
            </a:r>
          </a:p>
          <a:p>
            <a:pPr algn="r" rtl="1"/>
            <a:r>
              <a:rPr lang="en-US" dirty="0" smtClean="0"/>
              <a:t>TIFF</a:t>
            </a:r>
            <a:r>
              <a:rPr lang="ar-SA" dirty="0" smtClean="0"/>
              <a:t> الامتداد الأكثر استخداماً في الطباعة.. حيث انه يحتوي المعلومات الكافية للحصول على صورة في جودة عالية ومتوسطة الحجم</a:t>
            </a:r>
          </a:p>
          <a:p>
            <a:pPr algn="r" rtl="1"/>
            <a:r>
              <a:rPr lang="en-US" dirty="0" smtClean="0"/>
              <a:t>JPEG</a:t>
            </a:r>
            <a:r>
              <a:rPr lang="ar-SA" dirty="0" smtClean="0"/>
              <a:t> الامتداد الأكثر استخداماً للعرض على الشاشات ، وهذا الامتداد يفقد الكثير من المعلومات الموجودة في الصورة ويضغطها للحصول على حجم اصغر</a:t>
            </a:r>
          </a:p>
          <a:p>
            <a:pPr algn="r" rtl="1"/>
            <a:r>
              <a:rPr lang="en-US" dirty="0" smtClean="0"/>
              <a:t>GIF</a:t>
            </a:r>
            <a:r>
              <a:rPr lang="ar-SA" dirty="0" smtClean="0"/>
              <a:t> يستخدم هذا الامتداد بكثرة في الانترنت ويفضل استخدامه للصور محدودة الألوان والرسومات الخطية .. كما يساعد على حفظ الصور بالخلفيات الشفافة</a:t>
            </a:r>
          </a:p>
          <a:p>
            <a:pPr algn="r" rtl="1"/>
            <a:r>
              <a:rPr lang="en-US" dirty="0" smtClean="0"/>
              <a:t>PSD </a:t>
            </a:r>
            <a:r>
              <a:rPr lang="ar-SA" dirty="0" smtClean="0"/>
              <a:t> امتداد حفظ الملفات بصيغة الفوتوشوب وله خاصية حفظ الطبقات</a:t>
            </a:r>
          </a:p>
          <a:p>
            <a:pPr algn="r" rtl="1"/>
            <a:r>
              <a:rPr lang="en-US" dirty="0" smtClean="0"/>
              <a:t>PDF</a:t>
            </a:r>
            <a:r>
              <a:rPr lang="ar-SA" dirty="0" smtClean="0"/>
              <a:t> يستخدم هذا الامتداد لتبادل الملفات بين المصممين حيث انه يحتفظ بمعلومات الصورة والطبقات ويسمح بالتعديل عليها</a:t>
            </a:r>
            <a:endParaRPr lang="en-US" dirty="0"/>
          </a:p>
        </p:txBody>
      </p:sp>
    </p:spTree>
    <p:extLst>
      <p:ext uri="{BB962C8B-B14F-4D97-AF65-F5344CB8AC3E}">
        <p14:creationId xmlns:p14="http://schemas.microsoft.com/office/powerpoint/2010/main" val="862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dirty="0" smtClean="0"/>
              <a:t>الجزء العملي .. التعرف على واجهة الفوتوشوب</a:t>
            </a:r>
            <a:endParaRPr lang="en-US" dirty="0"/>
          </a:p>
        </p:txBody>
      </p:sp>
    </p:spTree>
    <p:extLst>
      <p:ext uri="{BB962C8B-B14F-4D97-AF65-F5344CB8AC3E}">
        <p14:creationId xmlns:p14="http://schemas.microsoft.com/office/powerpoint/2010/main" val="3318937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Sizes </a:t>
            </a:r>
            <a:r>
              <a:rPr lang="ar-SA" dirty="0" smtClean="0"/>
              <a:t> معايير المقياس</a:t>
            </a:r>
            <a:endParaRPr lang="en-US" dirty="0"/>
          </a:p>
        </p:txBody>
      </p:sp>
      <p:sp>
        <p:nvSpPr>
          <p:cNvPr id="3" name="Content Placeholder 2"/>
          <p:cNvSpPr>
            <a:spLocks noGrp="1"/>
          </p:cNvSpPr>
          <p:nvPr>
            <p:ph idx="1"/>
          </p:nvPr>
        </p:nvSpPr>
        <p:spPr/>
        <p:txBody>
          <a:bodyPr>
            <a:normAutofit/>
          </a:bodyPr>
          <a:lstStyle/>
          <a:p>
            <a:pPr algn="r" rtl="1"/>
            <a:r>
              <a:rPr lang="ar-SA" sz="2000" dirty="0" smtClean="0"/>
              <a:t>عرفت فوائد تحديد مقاييس الورق عالمياً </a:t>
            </a:r>
            <a:r>
              <a:rPr lang="en-US" sz="2000" dirty="0" smtClean="0"/>
              <a:t>ISO</a:t>
            </a:r>
            <a:r>
              <a:rPr lang="ar-SA" sz="2000" dirty="0" smtClean="0"/>
              <a:t> منذ العصور السابقة ويرجع ذلك الى القرن الرابع عشر الميلادي</a:t>
            </a:r>
            <a:r>
              <a:rPr lang="en-US" sz="2000" dirty="0" smtClean="0"/>
              <a:t> </a:t>
            </a:r>
            <a:r>
              <a:rPr lang="ar-SA" sz="2000" dirty="0" smtClean="0"/>
              <a:t> </a:t>
            </a:r>
          </a:p>
          <a:p>
            <a:pPr algn="r" rtl="1"/>
            <a:r>
              <a:rPr lang="ar-SA" sz="2000" dirty="0" smtClean="0"/>
              <a:t>التعرف على معايير المقياس يساعد في عملية التصميم الصحيحة وتلافي أخطاء الطباعة واهدار الوقت والقيمة</a:t>
            </a:r>
          </a:p>
          <a:p>
            <a:pPr algn="r" rtl="1"/>
            <a:r>
              <a:rPr lang="ar-SA" sz="2000" dirty="0" smtClean="0"/>
              <a:t>توجد معايير مختلفة لمقاييس الورق (للطباعة)، الكتب، الظروف </a:t>
            </a:r>
          </a:p>
          <a:p>
            <a:pPr algn="r" rtl="1"/>
            <a:r>
              <a:rPr lang="ar-SA" sz="2000" dirty="0" smtClean="0"/>
              <a:t>تستخدم المقاييس</a:t>
            </a:r>
            <a:r>
              <a:rPr lang="en-US" sz="2000" dirty="0" smtClean="0"/>
              <a:t> </a:t>
            </a:r>
            <a:r>
              <a:rPr lang="ar-SA" sz="2000" dirty="0" smtClean="0"/>
              <a:t>التي يرمز لها </a:t>
            </a:r>
            <a:r>
              <a:rPr lang="en-US" sz="2000" dirty="0" smtClean="0"/>
              <a:t>(A)</a:t>
            </a:r>
            <a:r>
              <a:rPr lang="ar-SA" sz="2000" dirty="0" smtClean="0"/>
              <a:t> لتغطية جميع أغراض الطباعة بدأ من </a:t>
            </a:r>
            <a:r>
              <a:rPr lang="ar-SA" sz="2000" dirty="0" err="1" smtClean="0"/>
              <a:t>البوسترات</a:t>
            </a:r>
            <a:r>
              <a:rPr lang="ar-SA" sz="2000" dirty="0" smtClean="0"/>
              <a:t> الاعلانية</a:t>
            </a:r>
            <a:r>
              <a:rPr lang="en-US" sz="2000" dirty="0" smtClean="0"/>
              <a:t>Posters</a:t>
            </a:r>
            <a:r>
              <a:rPr lang="ar-SA" sz="2000" dirty="0" smtClean="0"/>
              <a:t>، المجلات</a:t>
            </a:r>
            <a:r>
              <a:rPr lang="en-US" sz="2000" dirty="0" smtClean="0"/>
              <a:t> Magazines</a:t>
            </a:r>
            <a:r>
              <a:rPr lang="ar-SA" sz="2000" dirty="0" smtClean="0"/>
              <a:t> ، الخطابات المكتبية</a:t>
            </a:r>
            <a:r>
              <a:rPr lang="en-US" sz="2000" dirty="0" smtClean="0"/>
              <a:t> Office Papers</a:t>
            </a:r>
            <a:r>
              <a:rPr lang="ar-SA" sz="2000" dirty="0" smtClean="0"/>
              <a:t>، أوراق الملاحظات </a:t>
            </a:r>
            <a:r>
              <a:rPr lang="en-US" sz="2000" dirty="0" smtClean="0"/>
              <a:t>Notepads</a:t>
            </a:r>
            <a:r>
              <a:rPr lang="ar-SA" sz="2000" dirty="0" smtClean="0"/>
              <a:t> الى البطاقات المكتبية </a:t>
            </a:r>
            <a:r>
              <a:rPr lang="en-US" sz="2000" dirty="0" smtClean="0"/>
              <a:t>Postcards</a:t>
            </a:r>
            <a:r>
              <a:rPr lang="ar-SA" sz="2000" dirty="0" smtClean="0"/>
              <a:t> </a:t>
            </a:r>
            <a:endParaRPr lang="en-US" sz="2000" dirty="0" smtClean="0"/>
          </a:p>
          <a:p>
            <a:pPr algn="r" rtl="1"/>
            <a:r>
              <a:rPr lang="ar-SA" sz="2000" dirty="0" smtClean="0"/>
              <a:t>تستخدم </a:t>
            </a:r>
            <a:r>
              <a:rPr lang="ar-SA" sz="2000" dirty="0" err="1" smtClean="0"/>
              <a:t>الماقييس</a:t>
            </a:r>
            <a:r>
              <a:rPr lang="ar-SA" sz="2000" dirty="0" smtClean="0"/>
              <a:t> والتي يرمز لها </a:t>
            </a:r>
            <a:r>
              <a:rPr lang="en-US" sz="2000" dirty="0" smtClean="0"/>
              <a:t>(B)</a:t>
            </a:r>
            <a:r>
              <a:rPr lang="ar-SA" sz="2000" dirty="0" smtClean="0"/>
              <a:t> لطباعة الكتب بينما </a:t>
            </a:r>
            <a:r>
              <a:rPr lang="en-US" sz="2000" dirty="0" smtClean="0"/>
              <a:t>(C) </a:t>
            </a:r>
            <a:r>
              <a:rPr lang="ar-SA" sz="2000" dirty="0" smtClean="0"/>
              <a:t> تستخدم للظروف التي تحمل الأوراق بمقاييس </a:t>
            </a:r>
            <a:r>
              <a:rPr lang="en-US" sz="2000" dirty="0" smtClean="0"/>
              <a:t>(A)</a:t>
            </a:r>
            <a:endParaRPr lang="ar-SA" sz="2000" dirty="0" smtClean="0"/>
          </a:p>
          <a:p>
            <a:pPr algn="r" rtl="1"/>
            <a:endParaRPr lang="en-US" sz="2000" dirty="0"/>
          </a:p>
        </p:txBody>
      </p:sp>
    </p:spTree>
    <p:extLst>
      <p:ext uri="{BB962C8B-B14F-4D97-AF65-F5344CB8AC3E}">
        <p14:creationId xmlns:p14="http://schemas.microsoft.com/office/powerpoint/2010/main" val="358830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1663" y="655597"/>
            <a:ext cx="6765046" cy="5817939"/>
          </a:xfrm>
          <a:prstGeom prst="rect">
            <a:avLst/>
          </a:prstGeom>
        </p:spPr>
      </p:pic>
    </p:spTree>
    <p:extLst>
      <p:ext uri="{BB962C8B-B14F-4D97-AF65-F5344CB8AC3E}">
        <p14:creationId xmlns:p14="http://schemas.microsoft.com/office/powerpoint/2010/main" val="35249791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Layout </a:t>
            </a:r>
            <a:r>
              <a:rPr lang="ar-SA" dirty="0" smtClean="0"/>
              <a:t>تصميم الصفحة</a:t>
            </a:r>
            <a:endParaRPr lang="en-US" dirty="0"/>
          </a:p>
        </p:txBody>
      </p:sp>
      <p:sp>
        <p:nvSpPr>
          <p:cNvPr id="3" name="Content Placeholder 2"/>
          <p:cNvSpPr>
            <a:spLocks noGrp="1"/>
          </p:cNvSpPr>
          <p:nvPr>
            <p:ph idx="1"/>
          </p:nvPr>
        </p:nvSpPr>
        <p:spPr>
          <a:xfrm>
            <a:off x="4145973" y="2057401"/>
            <a:ext cx="7661564" cy="4024125"/>
          </a:xfrm>
        </p:spPr>
        <p:txBody>
          <a:bodyPr>
            <a:normAutofit/>
          </a:bodyPr>
          <a:lstStyle/>
          <a:p>
            <a:pPr algn="r" rtl="1"/>
            <a:r>
              <a:rPr lang="ar-SA" dirty="0" smtClean="0"/>
              <a:t>تصميم الصفحة يعني تنظيم مساحات الصفحة و التحكم في الفراغات ومكونات وعناصر التصميم </a:t>
            </a:r>
          </a:p>
          <a:p>
            <a:pPr algn="r" rtl="1"/>
            <a:r>
              <a:rPr lang="en-US" dirty="0" smtClean="0"/>
              <a:t>Recto/Verso </a:t>
            </a:r>
            <a:r>
              <a:rPr lang="ar-SA" dirty="0" smtClean="0"/>
              <a:t> الجزء الأيمن والجزء الأيسر من الصفحات المطبوعة </a:t>
            </a:r>
            <a:endParaRPr lang="ar-SA" dirty="0" smtClean="0">
              <a:solidFill>
                <a:srgbClr val="FF0000"/>
              </a:solidFill>
            </a:endParaRPr>
          </a:p>
          <a:p>
            <a:pPr algn="r" rtl="1"/>
            <a:r>
              <a:rPr lang="ar-SA" dirty="0" smtClean="0"/>
              <a:t>تصميم الصفحة يفيد في ترتيب المعلومات (مكتوبة ـ مصورة) واهميتها ومدى ارتباطها بالمساحات وعناصر التصميم </a:t>
            </a:r>
          </a:p>
          <a:p>
            <a:pPr algn="r" rtl="1"/>
            <a:r>
              <a:rPr lang="ar-SA" dirty="0" smtClean="0"/>
              <a:t>أثبتت الدراسات ان هناك </a:t>
            </a:r>
            <a:r>
              <a:rPr lang="ar-SA" dirty="0" err="1" smtClean="0"/>
              <a:t>ديناميكة</a:t>
            </a:r>
            <a:r>
              <a:rPr lang="ar-SA" dirty="0" smtClean="0"/>
              <a:t> لحركة عين الانسان في القراءة .. ويمكن للمصمم أن يستخدم هذه المعلومة في تصميم الصفحات بحيث يضع العناصر الأكثر أهمية في المناطق الصحيح </a:t>
            </a:r>
            <a:r>
              <a:rPr lang="en-US" dirty="0" smtClean="0"/>
              <a:t>(Top Left Corner) </a:t>
            </a:r>
            <a:r>
              <a:rPr lang="ar-SA" dirty="0" smtClean="0"/>
              <a:t> وبالنسبة للغة العربية </a:t>
            </a:r>
            <a:r>
              <a:rPr lang="en-US" dirty="0" smtClean="0"/>
              <a:t>(Top right </a:t>
            </a:r>
            <a:r>
              <a:rPr lang="en-US" dirty="0" err="1" smtClean="0"/>
              <a:t>cornder</a:t>
            </a:r>
            <a:r>
              <a:rPr lang="en-US" dirty="0" smtClean="0"/>
              <a:t>)</a:t>
            </a:r>
            <a:endParaRPr lang="en-US" dirty="0" smtClean="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365" t="909" r="365" b="38485"/>
          <a:stretch/>
        </p:blipFill>
        <p:spPr>
          <a:xfrm>
            <a:off x="793232" y="1735282"/>
            <a:ext cx="5701027" cy="4156364"/>
          </a:xfrm>
          <a:prstGeom prst="rect">
            <a:avLst/>
          </a:prstGeom>
        </p:spPr>
      </p:pic>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68680" t="73735" b="7952"/>
          <a:stretch/>
        </p:blipFill>
        <p:spPr>
          <a:xfrm>
            <a:off x="1264287" y="2205235"/>
            <a:ext cx="4946770" cy="3479469"/>
          </a:xfrm>
          <a:prstGeom prst="rect">
            <a:avLst/>
          </a:prstGeom>
        </p:spPr>
      </p:pic>
    </p:spTree>
    <p:extLst>
      <p:ext uri="{BB962C8B-B14F-4D97-AF65-F5344CB8AC3E}">
        <p14:creationId xmlns:p14="http://schemas.microsoft.com/office/powerpoint/2010/main" val="3817516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Types </a:t>
            </a:r>
            <a:r>
              <a:rPr lang="ar-SA" dirty="0" smtClean="0"/>
              <a:t>أنواع الصور </a:t>
            </a:r>
            <a:endParaRPr lang="en-US" dirty="0"/>
          </a:p>
        </p:txBody>
      </p:sp>
      <p:sp>
        <p:nvSpPr>
          <p:cNvPr id="3" name="Content Placeholder 2"/>
          <p:cNvSpPr>
            <a:spLocks noGrp="1"/>
          </p:cNvSpPr>
          <p:nvPr>
            <p:ph idx="1"/>
          </p:nvPr>
        </p:nvSpPr>
        <p:spPr>
          <a:xfrm>
            <a:off x="2895600" y="1763644"/>
            <a:ext cx="8610599" cy="4447974"/>
          </a:xfrm>
        </p:spPr>
        <p:txBody>
          <a:bodyPr>
            <a:noAutofit/>
          </a:bodyPr>
          <a:lstStyle/>
          <a:p>
            <a:pPr marL="0" indent="0" algn="r" rtl="1">
              <a:lnSpc>
                <a:spcPct val="120000"/>
              </a:lnSpc>
              <a:buNone/>
            </a:pPr>
            <a:r>
              <a:rPr lang="ar-SA" sz="1600" dirty="0" smtClean="0"/>
              <a:t>هناك نوعين أساسيين من الصور التي تستخدم في برامج التصميم الالكترونية :</a:t>
            </a:r>
          </a:p>
          <a:p>
            <a:pPr lvl="3" algn="r" rtl="1">
              <a:lnSpc>
                <a:spcPct val="120000"/>
              </a:lnSpc>
            </a:pPr>
            <a:r>
              <a:rPr lang="en-US" dirty="0" smtClean="0"/>
              <a:t>Raster </a:t>
            </a:r>
            <a:r>
              <a:rPr lang="ar-SA" dirty="0" smtClean="0"/>
              <a:t>: الصورة النقطية، ويطلق عليها أيضا </a:t>
            </a:r>
            <a:r>
              <a:rPr lang="en-US" dirty="0" smtClean="0"/>
              <a:t>Bitmap</a:t>
            </a:r>
            <a:r>
              <a:rPr lang="ar-SA" dirty="0" smtClean="0"/>
              <a:t> وهي عادة تتكون من البيكسل </a:t>
            </a:r>
            <a:r>
              <a:rPr lang="en-US" dirty="0" smtClean="0"/>
              <a:t>Pixels </a:t>
            </a:r>
            <a:r>
              <a:rPr lang="ar-SA" dirty="0" smtClean="0"/>
              <a:t> </a:t>
            </a:r>
          </a:p>
          <a:p>
            <a:pPr lvl="3" algn="r" rtl="1">
              <a:lnSpc>
                <a:spcPct val="120000"/>
              </a:lnSpc>
            </a:pPr>
            <a:r>
              <a:rPr lang="en-US" dirty="0" smtClean="0"/>
              <a:t>Vector</a:t>
            </a:r>
            <a:r>
              <a:rPr lang="ar-SA" dirty="0" smtClean="0"/>
              <a:t> : الصورة التي تتكون من نقطتين تتصل فيما بينها  بالمسارات </a:t>
            </a:r>
            <a:r>
              <a:rPr lang="en-US" dirty="0" smtClean="0"/>
              <a:t>Paths</a:t>
            </a:r>
            <a:endParaRPr lang="ar-SA" dirty="0" smtClean="0"/>
          </a:p>
          <a:p>
            <a:pPr marL="0" indent="0" algn="r" rtl="1">
              <a:lnSpc>
                <a:spcPct val="120000"/>
              </a:lnSpc>
              <a:buNone/>
            </a:pPr>
            <a:r>
              <a:rPr lang="ar-SA" sz="1600" b="1" dirty="0">
                <a:solidFill>
                  <a:schemeClr val="accent4"/>
                </a:solidFill>
              </a:rPr>
              <a:t>الصورة النقطية </a:t>
            </a:r>
            <a:r>
              <a:rPr lang="en-US" sz="1600" b="1" dirty="0">
                <a:solidFill>
                  <a:schemeClr val="accent4"/>
                </a:solidFill>
              </a:rPr>
              <a:t>Raster </a:t>
            </a:r>
            <a:r>
              <a:rPr lang="ar-SA" sz="1600" b="1" dirty="0">
                <a:solidFill>
                  <a:schemeClr val="accent4"/>
                </a:solidFill>
              </a:rPr>
              <a:t>أو </a:t>
            </a:r>
            <a:r>
              <a:rPr lang="en-US" sz="1600" b="1" dirty="0" smtClean="0">
                <a:solidFill>
                  <a:schemeClr val="accent4"/>
                </a:solidFill>
              </a:rPr>
              <a:t>Bitmap </a:t>
            </a:r>
            <a:endParaRPr lang="ar-SA" sz="1600" b="1" dirty="0" smtClean="0">
              <a:solidFill>
                <a:schemeClr val="accent4"/>
              </a:solidFill>
            </a:endParaRPr>
          </a:p>
          <a:p>
            <a:pPr marL="0" indent="0" algn="r" rtl="1">
              <a:lnSpc>
                <a:spcPct val="120000"/>
              </a:lnSpc>
              <a:buNone/>
            </a:pPr>
            <a:r>
              <a:rPr lang="ar-SA" sz="1600" dirty="0" smtClean="0"/>
              <a:t>تستخدم </a:t>
            </a:r>
            <a:r>
              <a:rPr lang="ar-SA" sz="1600" dirty="0"/>
              <a:t>شبكة من إحداثيات الصورة أو البيكسل </a:t>
            </a:r>
            <a:r>
              <a:rPr lang="en-US" sz="1600" dirty="0"/>
              <a:t> </a:t>
            </a:r>
            <a:r>
              <a:rPr lang="ar-SA" sz="1600" dirty="0"/>
              <a:t>، حيث يتكون  كل بيكسل من لون مختلف أو ظل مختلف وبتجمعهم معا وتقاربهم العالي يعطي اللون المطلوب أو الظل المطلوب وتعتمد جودة الصورة على الدقة المنشأة بها</a:t>
            </a:r>
          </a:p>
          <a:p>
            <a:pPr marL="0" indent="0" algn="r" rtl="1">
              <a:lnSpc>
                <a:spcPct val="120000"/>
              </a:lnSpc>
              <a:buNone/>
            </a:pPr>
            <a:r>
              <a:rPr lang="ar-SA" sz="1600" b="1" dirty="0">
                <a:solidFill>
                  <a:schemeClr val="accent4"/>
                </a:solidFill>
              </a:rPr>
              <a:t>التصميمات المتكونة من المتجهات </a:t>
            </a:r>
            <a:r>
              <a:rPr lang="en-US" sz="1600" b="1" dirty="0">
                <a:solidFill>
                  <a:schemeClr val="accent4"/>
                </a:solidFill>
              </a:rPr>
              <a:t>Vector </a:t>
            </a:r>
            <a:endParaRPr lang="ar-SA" sz="1600" b="1" dirty="0" smtClean="0">
              <a:solidFill>
                <a:schemeClr val="accent4"/>
              </a:solidFill>
            </a:endParaRPr>
          </a:p>
          <a:p>
            <a:pPr marL="0" indent="0" algn="r" rtl="1">
              <a:lnSpc>
                <a:spcPct val="120000"/>
              </a:lnSpc>
              <a:buNone/>
            </a:pPr>
            <a:r>
              <a:rPr lang="ar-SA" sz="1600" dirty="0" smtClean="0"/>
              <a:t>تستخدم </a:t>
            </a:r>
            <a:r>
              <a:rPr lang="ar-SA" sz="1600" dirty="0"/>
              <a:t>علاقات رياضية ما بين النقط و المسارات الواصلة بين النقط لتصب الألوان في هذه المسارات فتعطينا الألوان </a:t>
            </a:r>
            <a:r>
              <a:rPr lang="ar-SA" sz="1600" dirty="0" smtClean="0"/>
              <a:t>المطلوبة</a:t>
            </a:r>
            <a:endParaRPr lang="ar-SA" sz="1600" dirty="0"/>
          </a:p>
          <a:p>
            <a:pPr algn="r" rtl="1">
              <a:lnSpc>
                <a:spcPct val="120000"/>
              </a:lnSpc>
            </a:pPr>
            <a:r>
              <a:rPr lang="ar-SA" sz="1600" dirty="0"/>
              <a:t>تحتاج الصورة النقطية </a:t>
            </a:r>
            <a:r>
              <a:rPr lang="en-US" sz="1600" dirty="0"/>
              <a:t>Bitmap </a:t>
            </a:r>
            <a:r>
              <a:rPr lang="ar-SA" sz="1600" dirty="0"/>
              <a:t>إلي دقة عالية كما ذكرنا )</a:t>
            </a:r>
            <a:r>
              <a:rPr lang="en-US" sz="1600" dirty="0"/>
              <a:t>Higher resolution) </a:t>
            </a:r>
            <a:r>
              <a:rPr lang="ar-SA" sz="1600" dirty="0"/>
              <a:t>وصقل للحواف </a:t>
            </a:r>
            <a:r>
              <a:rPr lang="en-US" sz="1600" dirty="0"/>
              <a:t>Anti-Aliasing </a:t>
            </a:r>
            <a:r>
              <a:rPr lang="ar-SA" sz="1600" dirty="0"/>
              <a:t>لظهر بشكل ناعم.</a:t>
            </a:r>
          </a:p>
          <a:p>
            <a:pPr algn="r" rtl="1">
              <a:lnSpc>
                <a:spcPct val="120000"/>
              </a:lnSpc>
            </a:pPr>
            <a:r>
              <a:rPr lang="ar-SA" sz="1600" dirty="0" smtClean="0"/>
              <a:t>الصورة </a:t>
            </a:r>
            <a:r>
              <a:rPr lang="ar-SA" sz="1600" dirty="0"/>
              <a:t>الـ</a:t>
            </a:r>
            <a:r>
              <a:rPr lang="en-US" sz="1600" dirty="0"/>
              <a:t>Vector </a:t>
            </a:r>
            <a:r>
              <a:rPr lang="ar-SA" sz="1600" dirty="0"/>
              <a:t>تظهر دائما </a:t>
            </a:r>
            <a:r>
              <a:rPr lang="ar-SA" sz="1600" dirty="0" smtClean="0"/>
              <a:t>ناعمة الحواف في أي دقة وأي حجم</a:t>
            </a:r>
          </a:p>
          <a:p>
            <a:pPr algn="r" rtl="1">
              <a:lnSpc>
                <a:spcPct val="120000"/>
              </a:lnSpc>
            </a:pPr>
            <a:r>
              <a:rPr lang="ar-SA" sz="1600" dirty="0" smtClean="0"/>
              <a:t>الصورة النقطية </a:t>
            </a:r>
            <a:r>
              <a:rPr lang="en-US" sz="1600" dirty="0" smtClean="0"/>
              <a:t>Bitmap </a:t>
            </a:r>
            <a:r>
              <a:rPr lang="ar-SA" sz="1600" dirty="0" smtClean="0"/>
              <a:t>هي الأفضل في الصور الفوتوغرافية أو الصورة المحتوية علي ظلال أما الرسومات التوضيحية </a:t>
            </a:r>
            <a:r>
              <a:rPr lang="en-US" sz="1600" dirty="0" smtClean="0"/>
              <a:t>Line Art </a:t>
            </a:r>
            <a:r>
              <a:rPr lang="ar-SA" sz="1600" dirty="0" smtClean="0"/>
              <a:t>والشعارات </a:t>
            </a:r>
            <a:r>
              <a:rPr lang="en-US" sz="1600" dirty="0" smtClean="0"/>
              <a:t>Logo </a:t>
            </a:r>
            <a:r>
              <a:rPr lang="ar-SA" sz="1600" dirty="0" smtClean="0"/>
              <a:t>فتكون الـ</a:t>
            </a:r>
            <a:r>
              <a:rPr lang="en-US" sz="1600" dirty="0" smtClean="0"/>
              <a:t>Vector </a:t>
            </a:r>
            <a:r>
              <a:rPr lang="ar-SA" sz="1600" dirty="0" smtClean="0"/>
              <a:t>هي الأفضل.</a:t>
            </a:r>
            <a:endParaRPr lang="en-US" sz="1600" dirty="0" smtClean="0"/>
          </a:p>
        </p:txBody>
      </p:sp>
      <p:pic>
        <p:nvPicPr>
          <p:cNvPr id="1026" name="Picture 2" descr="http://kenanaonline.com/photos/1238019/1238019831/large_1238019831.gif?126901537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275" y="-3821113"/>
            <a:ext cx="1352550" cy="14192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http://kenanaonline.com/photos/1238019/1238019832/large_1238019832.gif?12690154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4100" y="-3821113"/>
            <a:ext cx="1352550" cy="1419225"/>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210202" y="1954924"/>
            <a:ext cx="2543503" cy="2711669"/>
            <a:chOff x="210202" y="1954924"/>
            <a:chExt cx="2543503" cy="2711669"/>
          </a:xfrm>
        </p:grpSpPr>
        <p:sp>
          <p:nvSpPr>
            <p:cNvPr id="7" name="Rectangle 6"/>
            <p:cNvSpPr/>
            <p:nvPr/>
          </p:nvSpPr>
          <p:spPr>
            <a:xfrm>
              <a:off x="210202" y="1954924"/>
              <a:ext cx="2543503" cy="271166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02" y="3247368"/>
              <a:ext cx="1352550" cy="141922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357" y="2011352"/>
              <a:ext cx="1352550" cy="1419225"/>
            </a:xfrm>
            <a:prstGeom prst="rect">
              <a:avLst/>
            </a:prstGeom>
          </p:spPr>
        </p:pic>
      </p:grpSp>
    </p:spTree>
    <p:extLst>
      <p:ext uri="{BB962C8B-B14F-4D97-AF65-F5344CB8AC3E}">
        <p14:creationId xmlns:p14="http://schemas.microsoft.com/office/powerpoint/2010/main" val="1809986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down)">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500"/>
                                        <p:tgtEl>
                                          <p:spTgt spid="3">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fade">
                                      <p:cBhvr>
                                        <p:cTn id="48" dur="500"/>
                                        <p:tgtEl>
                                          <p:spTgt spid="3">
                                            <p:txEl>
                                              <p:pRg st="8" end="8"/>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Effect transition="in" filter="fade">
                                      <p:cBhvr>
                                        <p:cTn id="5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Colors </a:t>
            </a:r>
            <a:r>
              <a:rPr lang="ar-SA" dirty="0" smtClean="0"/>
              <a:t> الألوان</a:t>
            </a:r>
            <a:endParaRPr lang="en-US" dirty="0"/>
          </a:p>
        </p:txBody>
      </p:sp>
      <p:sp>
        <p:nvSpPr>
          <p:cNvPr id="3" name="Content Placeholder 2"/>
          <p:cNvSpPr>
            <a:spLocks noGrp="1"/>
          </p:cNvSpPr>
          <p:nvPr>
            <p:ph idx="1"/>
          </p:nvPr>
        </p:nvSpPr>
        <p:spPr/>
        <p:txBody>
          <a:bodyPr/>
          <a:lstStyle/>
          <a:p>
            <a:pPr lvl="0" algn="r" rtl="1"/>
            <a:r>
              <a:rPr lang="ar-SA" b="1" dirty="0" smtClean="0">
                <a:effectLst/>
              </a:rPr>
              <a:t>نظم ألوان الطرح </a:t>
            </a:r>
            <a:r>
              <a:rPr lang="en-US" b="1" dirty="0" smtClean="0">
                <a:effectLst/>
              </a:rPr>
              <a:t>Subtractive Color</a:t>
            </a:r>
            <a:r>
              <a:rPr lang="en-US" dirty="0" smtClean="0">
                <a:effectLst/>
              </a:rPr>
              <a:t> </a:t>
            </a:r>
          </a:p>
          <a:p>
            <a:pPr lvl="1" algn="r" rtl="1"/>
            <a:r>
              <a:rPr lang="ar-SA" dirty="0" smtClean="0">
                <a:effectLst/>
              </a:rPr>
              <a:t>تحتاج للحبر لتظهر أي أن اللون يظهر نتيجة الضوء المنعكس</a:t>
            </a:r>
          </a:p>
          <a:p>
            <a:pPr lvl="1" algn="r" rtl="1"/>
            <a:r>
              <a:rPr lang="ar-SA" dirty="0" smtClean="0">
                <a:effectLst/>
              </a:rPr>
              <a:t>وهي مثل نظام </a:t>
            </a:r>
            <a:r>
              <a:rPr lang="en-US" dirty="0" smtClean="0">
                <a:effectLst/>
                <a:hlinkClick r:id="rId2"/>
              </a:rPr>
              <a:t>CMYK</a:t>
            </a:r>
            <a:r>
              <a:rPr lang="en-US" dirty="0" smtClean="0">
                <a:effectLst/>
              </a:rPr>
              <a:t>  </a:t>
            </a:r>
            <a:r>
              <a:rPr lang="ar-SA" dirty="0" smtClean="0">
                <a:effectLst/>
              </a:rPr>
              <a:t>وهذه الأحرف اختصار لـ </a:t>
            </a:r>
            <a:r>
              <a:rPr lang="en-US" dirty="0" smtClean="0">
                <a:effectLst/>
              </a:rPr>
              <a:t>Cyan, Magenta, Yellow and Black (</a:t>
            </a:r>
            <a:r>
              <a:rPr lang="ar-SA" dirty="0" err="1" smtClean="0">
                <a:effectLst/>
              </a:rPr>
              <a:t>سماوي،بنفسجي،أصفر،أسود</a:t>
            </a:r>
            <a:r>
              <a:rPr lang="ar-SA" dirty="0" smtClean="0">
                <a:effectLst/>
              </a:rPr>
              <a:t>) </a:t>
            </a:r>
          </a:p>
          <a:p>
            <a:pPr lvl="1" algn="r" rtl="1"/>
            <a:r>
              <a:rPr lang="ar-SA" dirty="0" smtClean="0">
                <a:effectLst/>
              </a:rPr>
              <a:t>يستخدم في حالة الطباعة (فصل الألوان)</a:t>
            </a:r>
          </a:p>
          <a:p>
            <a:pPr lvl="0" algn="r" rtl="1"/>
            <a:r>
              <a:rPr lang="ar-SA" b="1" dirty="0" smtClean="0">
                <a:effectLst/>
              </a:rPr>
              <a:t>نظم ألوان إضافة الضوء: </a:t>
            </a:r>
            <a:r>
              <a:rPr lang="en-US" b="1" dirty="0" smtClean="0">
                <a:effectLst/>
              </a:rPr>
              <a:t>Additive Color</a:t>
            </a:r>
            <a:r>
              <a:rPr lang="en-US" dirty="0" smtClean="0">
                <a:effectLst/>
              </a:rPr>
              <a:t> </a:t>
            </a:r>
          </a:p>
          <a:p>
            <a:pPr lvl="1" algn="r" rtl="1"/>
            <a:r>
              <a:rPr lang="ar-SA" dirty="0" smtClean="0">
                <a:effectLst/>
              </a:rPr>
              <a:t>تستخدم الضوء المرسل لإظهار اللون.</a:t>
            </a:r>
          </a:p>
          <a:p>
            <a:pPr lvl="1" algn="r" rtl="1"/>
            <a:r>
              <a:rPr lang="ar-SA" dirty="0" smtClean="0">
                <a:effectLst/>
              </a:rPr>
              <a:t>وهي مثل نظام </a:t>
            </a:r>
            <a:r>
              <a:rPr lang="en-US" dirty="0" smtClean="0">
                <a:effectLst/>
                <a:hlinkClick r:id="rId3"/>
              </a:rPr>
              <a:t>RGB</a:t>
            </a:r>
            <a:r>
              <a:rPr lang="en-US" dirty="0" smtClean="0">
                <a:effectLst/>
              </a:rPr>
              <a:t> </a:t>
            </a:r>
            <a:r>
              <a:rPr lang="ar-SA" dirty="0" smtClean="0">
                <a:effectLst/>
              </a:rPr>
              <a:t>وهذه الأحرف اختصار لـ </a:t>
            </a:r>
            <a:r>
              <a:rPr lang="en-US" dirty="0" smtClean="0">
                <a:effectLst/>
              </a:rPr>
              <a:t>Red, Green and Blue (</a:t>
            </a:r>
            <a:r>
              <a:rPr lang="ar-SA" dirty="0" smtClean="0">
                <a:effectLst/>
              </a:rPr>
              <a:t>أحمر، أخضر، أزرق)</a:t>
            </a:r>
          </a:p>
          <a:p>
            <a:pPr lvl="1" algn="r" rtl="1"/>
            <a:r>
              <a:rPr lang="ar-SA" dirty="0" smtClean="0">
                <a:effectLst/>
              </a:rPr>
              <a:t>تستخدم في عرض الصور علي الشاشات أو أي جهاز عرض بخلاف الطباعة</a:t>
            </a:r>
          </a:p>
          <a:p>
            <a:pPr lvl="1" algn="r" rtl="1"/>
            <a:endParaRPr lang="ar-SA" dirty="0">
              <a:effectLst/>
            </a:endParaRPr>
          </a:p>
        </p:txBody>
      </p:sp>
    </p:spTree>
    <p:extLst>
      <p:ext uri="{BB962C8B-B14F-4D97-AF65-F5344CB8AC3E}">
        <p14:creationId xmlns:p14="http://schemas.microsoft.com/office/powerpoint/2010/main" val="4240226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en-US" b="1" dirty="0" smtClean="0"/>
              <a:t> </a:t>
            </a:r>
            <a:r>
              <a:rPr lang="ar-SA" b="1" dirty="0" smtClean="0"/>
              <a:t>نظام </a:t>
            </a:r>
            <a:r>
              <a:rPr lang="ar-SA" b="1" dirty="0"/>
              <a:t>الألوان </a:t>
            </a:r>
            <a:r>
              <a:rPr lang="en-US" b="1" dirty="0" smtClean="0"/>
              <a:t> RGB </a:t>
            </a:r>
            <a:r>
              <a:rPr lang="en-US" b="1" dirty="0"/>
              <a:t>:</a:t>
            </a:r>
            <a:br>
              <a:rPr lang="en-US" b="1" dirty="0"/>
            </a:br>
            <a:endParaRPr lang="en-US" dirty="0"/>
          </a:p>
        </p:txBody>
      </p:sp>
      <p:sp>
        <p:nvSpPr>
          <p:cNvPr id="3" name="Content Placeholder 2"/>
          <p:cNvSpPr>
            <a:spLocks noGrp="1"/>
          </p:cNvSpPr>
          <p:nvPr>
            <p:ph idx="1"/>
          </p:nvPr>
        </p:nvSpPr>
        <p:spPr>
          <a:xfrm>
            <a:off x="4351282" y="2194560"/>
            <a:ext cx="7154917" cy="4024125"/>
          </a:xfrm>
        </p:spPr>
        <p:txBody>
          <a:bodyPr/>
          <a:lstStyle/>
          <a:p>
            <a:pPr algn="r" rtl="1"/>
            <a:r>
              <a:rPr lang="en-US" dirty="0" smtClean="0">
                <a:effectLst/>
              </a:rPr>
              <a:t> </a:t>
            </a:r>
            <a:r>
              <a:rPr lang="ar-SA" dirty="0" smtClean="0">
                <a:effectLst/>
              </a:rPr>
              <a:t>يعتمد هذا النظام في كل من الشاشات و الماسحات الضوئية والكاميرات الرقمية كما أن جميع البرامج تقريبا وبلا </a:t>
            </a:r>
            <a:r>
              <a:rPr lang="ar-SA" dirty="0" err="1" smtClean="0">
                <a:effectLst/>
              </a:rPr>
              <a:t>إستثناء</a:t>
            </a:r>
            <a:r>
              <a:rPr lang="ar-SA" dirty="0" smtClean="0">
                <a:effectLst/>
              </a:rPr>
              <a:t> تستخدم هذا النظام</a:t>
            </a:r>
          </a:p>
          <a:p>
            <a:pPr algn="r" rtl="1"/>
            <a:r>
              <a:rPr lang="ar-SA" dirty="0" smtClean="0">
                <a:effectLst/>
              </a:rPr>
              <a:t>تخلط هذه الألوان الثلاث </a:t>
            </a:r>
            <a:r>
              <a:rPr lang="en-US" dirty="0" smtClean="0">
                <a:effectLst/>
              </a:rPr>
              <a:t>Red, Green and Blue </a:t>
            </a:r>
            <a:r>
              <a:rPr lang="ar-SA" dirty="0" smtClean="0">
                <a:effectLst/>
              </a:rPr>
              <a:t>بنسب مختلفة للحصول علي أي لون من ألوان الطيف الضوئي</a:t>
            </a:r>
            <a:endParaRPr lang="ar-SA" dirty="0">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204" y="3376312"/>
            <a:ext cx="5002051" cy="3001231"/>
          </a:xfrm>
          <a:prstGeom prst="rect">
            <a:avLst/>
          </a:prstGeom>
        </p:spPr>
      </p:pic>
    </p:spTree>
    <p:extLst>
      <p:ext uri="{BB962C8B-B14F-4D97-AF65-F5344CB8AC3E}">
        <p14:creationId xmlns:p14="http://schemas.microsoft.com/office/powerpoint/2010/main" val="791668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A" b="1" dirty="0"/>
              <a:t>نظام الألوان </a:t>
            </a:r>
            <a:r>
              <a:rPr lang="en-US" b="1" dirty="0"/>
              <a:t>CMYK</a:t>
            </a:r>
            <a:br>
              <a:rPr lang="en-US" b="1" dirty="0"/>
            </a:br>
            <a:endParaRPr lang="en-US" dirty="0"/>
          </a:p>
        </p:txBody>
      </p:sp>
      <p:sp>
        <p:nvSpPr>
          <p:cNvPr id="3" name="Content Placeholder 2"/>
          <p:cNvSpPr>
            <a:spLocks noGrp="1"/>
          </p:cNvSpPr>
          <p:nvPr>
            <p:ph idx="1"/>
          </p:nvPr>
        </p:nvSpPr>
        <p:spPr>
          <a:xfrm>
            <a:off x="4687614" y="2194560"/>
            <a:ext cx="6818586" cy="4024125"/>
          </a:xfrm>
        </p:spPr>
        <p:txBody>
          <a:bodyPr/>
          <a:lstStyle/>
          <a:p>
            <a:pPr algn="r" rtl="1"/>
            <a:r>
              <a:rPr lang="ar-SA" dirty="0" smtClean="0">
                <a:effectLst/>
              </a:rPr>
              <a:t>أنظمة ألوان الطرح تعتمد علي خلط الصبغات الفعلية ، </a:t>
            </a:r>
            <a:r>
              <a:rPr lang="ar-SA" dirty="0" err="1" smtClean="0">
                <a:effectLst/>
              </a:rPr>
              <a:t>وإرتبطت</a:t>
            </a:r>
            <a:r>
              <a:rPr lang="ar-SA" dirty="0" smtClean="0">
                <a:effectLst/>
              </a:rPr>
              <a:t> بأحبار الطابعات بشكل شائع جدا</a:t>
            </a:r>
          </a:p>
          <a:p>
            <a:pPr algn="r" rtl="1"/>
            <a:r>
              <a:rPr lang="ar-SA" dirty="0" smtClean="0">
                <a:effectLst/>
              </a:rPr>
              <a:t>الألوان الثلاثة الأساسية في أنظمة ألوان الطرح هي :</a:t>
            </a:r>
            <a:r>
              <a:rPr lang="en-US" dirty="0" smtClean="0">
                <a:effectLst/>
              </a:rPr>
              <a:t>Cyan </a:t>
            </a:r>
            <a:r>
              <a:rPr lang="ar-SA" dirty="0" smtClean="0">
                <a:effectLst/>
              </a:rPr>
              <a:t>أزق فاتح (</a:t>
            </a:r>
            <a:r>
              <a:rPr lang="ar-SA" dirty="0" err="1" smtClean="0">
                <a:effectLst/>
              </a:rPr>
              <a:t>تركواز</a:t>
            </a:r>
            <a:r>
              <a:rPr lang="ar-SA" dirty="0" smtClean="0">
                <a:effectLst/>
              </a:rPr>
              <a:t>) ،</a:t>
            </a:r>
            <a:r>
              <a:rPr lang="en-US" dirty="0" smtClean="0">
                <a:effectLst/>
              </a:rPr>
              <a:t>Magenta </a:t>
            </a:r>
            <a:r>
              <a:rPr lang="ar-SA" dirty="0" smtClean="0">
                <a:effectLst/>
              </a:rPr>
              <a:t>قرمزي ، </a:t>
            </a:r>
            <a:r>
              <a:rPr lang="en-US" dirty="0" smtClean="0">
                <a:effectLst/>
              </a:rPr>
              <a:t>Yellow </a:t>
            </a:r>
            <a:r>
              <a:rPr lang="ar-SA" dirty="0" smtClean="0">
                <a:effectLst/>
              </a:rPr>
              <a:t>الأصفر</a:t>
            </a:r>
          </a:p>
          <a:p>
            <a:pPr algn="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765" y="3568643"/>
            <a:ext cx="5079365" cy="3047619"/>
          </a:xfrm>
          <a:prstGeom prst="rect">
            <a:avLst/>
          </a:prstGeom>
        </p:spPr>
      </p:pic>
    </p:spTree>
    <p:extLst>
      <p:ext uri="{BB962C8B-B14F-4D97-AF65-F5344CB8AC3E}">
        <p14:creationId xmlns:p14="http://schemas.microsoft.com/office/powerpoint/2010/main" val="1128496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a:t>كيف تعرض لنا الألوان </a:t>
            </a:r>
            <a:r>
              <a:rPr lang="ar-SA" b="1" dirty="0" smtClean="0"/>
              <a:t>عل</a:t>
            </a:r>
            <a:r>
              <a:rPr lang="ar-SA" b="1" dirty="0"/>
              <a:t>ى</a:t>
            </a:r>
            <a:r>
              <a:rPr lang="ar-SA" b="1" dirty="0" smtClean="0"/>
              <a:t> </a:t>
            </a:r>
            <a:r>
              <a:rPr lang="ar-SA" b="1" dirty="0"/>
              <a:t>الشاشة؟</a:t>
            </a:r>
            <a:br>
              <a:rPr lang="ar-SA" b="1" dirty="0"/>
            </a:br>
            <a:endParaRPr lang="en-US" dirty="0"/>
          </a:p>
        </p:txBody>
      </p:sp>
      <p:sp>
        <p:nvSpPr>
          <p:cNvPr id="3" name="Content Placeholder 2"/>
          <p:cNvSpPr>
            <a:spLocks noGrp="1"/>
          </p:cNvSpPr>
          <p:nvPr>
            <p:ph idx="1"/>
          </p:nvPr>
        </p:nvSpPr>
        <p:spPr>
          <a:xfrm>
            <a:off x="2895600" y="2026394"/>
            <a:ext cx="8610600" cy="4024125"/>
          </a:xfrm>
        </p:spPr>
        <p:txBody>
          <a:bodyPr>
            <a:normAutofit/>
          </a:bodyPr>
          <a:lstStyle/>
          <a:p>
            <a:pPr algn="r" rtl="1">
              <a:lnSpc>
                <a:spcPct val="100000"/>
              </a:lnSpc>
            </a:pPr>
            <a:r>
              <a:rPr lang="ar-SA" dirty="0" smtClean="0">
                <a:effectLst/>
              </a:rPr>
              <a:t>الصورة التي تعرض لنا علي الشاشة مكونة في الحقيقة من عدد كبير جدا من النقاط الصغير جدا والتي تفصل بينها مسافات صغيره جدا جدا، ويمكن للشاشة تغيير لون كل من هذه النقاط حسب اللون المطلوب وبذلك يمكن إظهار اللون علي الشاشة، هذه النقاط الملونة تتوزع بصورة منظمة علي كامل مساحة الشاشة ويسمي كل ثلاثة من هذه النقاط بـ </a:t>
            </a:r>
            <a:r>
              <a:rPr lang="ar-SA" dirty="0" err="1" smtClean="0">
                <a:effectLst/>
              </a:rPr>
              <a:t>البيكسيل</a:t>
            </a:r>
            <a:r>
              <a:rPr lang="ar-SA" dirty="0" smtClean="0">
                <a:effectLst/>
              </a:rPr>
              <a:t> </a:t>
            </a:r>
            <a:r>
              <a:rPr lang="en-US" dirty="0" smtClean="0">
                <a:effectLst/>
              </a:rPr>
              <a:t>Picture Elements (Pixel) </a:t>
            </a:r>
            <a:r>
              <a:rPr lang="ar-SA" dirty="0" smtClean="0">
                <a:effectLst/>
              </a:rPr>
              <a:t>حيث تكون نقطة خضراء ونقطة زرقاء ونقطة حمراء أي أن الألوان الأساسية الثلاث تكون </a:t>
            </a:r>
            <a:r>
              <a:rPr lang="ar-SA" dirty="0" err="1" smtClean="0">
                <a:effectLst/>
              </a:rPr>
              <a:t>بيكسلا</a:t>
            </a:r>
            <a:r>
              <a:rPr lang="ar-SA" dirty="0" smtClean="0">
                <a:effectLst/>
              </a:rPr>
              <a:t> واحدا ويستطيع الحاسب مزج الألوان الثلاثة مع بعضها بأية نسبة لإظهار بيكسل معين من </a:t>
            </a:r>
            <a:r>
              <a:rPr lang="ar-SA" dirty="0" err="1" smtClean="0">
                <a:effectLst/>
              </a:rPr>
              <a:t>البيكسلات</a:t>
            </a:r>
            <a:r>
              <a:rPr lang="ar-SA" dirty="0" smtClean="0">
                <a:effectLst/>
              </a:rPr>
              <a:t> بأي لون مهما كانت درجته</a:t>
            </a:r>
          </a:p>
          <a:p>
            <a:pPr algn="r" rtl="1">
              <a:lnSpc>
                <a:spcPct val="100000"/>
              </a:lnSpc>
            </a:pPr>
            <a:r>
              <a:rPr lang="ar-SA" dirty="0" smtClean="0">
                <a:effectLst/>
              </a:rPr>
              <a:t>ولكي نتخيل ذلك أنظر كيف يبدوا توزيع </a:t>
            </a:r>
            <a:r>
              <a:rPr lang="ar-SA" dirty="0" err="1" smtClean="0">
                <a:effectLst/>
              </a:rPr>
              <a:t>البيكسلات</a:t>
            </a:r>
            <a:r>
              <a:rPr lang="ar-SA" dirty="0" smtClean="0">
                <a:effectLst/>
              </a:rPr>
              <a:t> علي جزء من الشاشة مكبرا:</a:t>
            </a:r>
          </a:p>
          <a:p>
            <a:pPr algn="r" rtl="1">
              <a:lnSpc>
                <a:spcPct val="100000"/>
              </a:lnSpc>
            </a:pPr>
            <a:r>
              <a:rPr lang="ar-SA" dirty="0" smtClean="0">
                <a:effectLst/>
              </a:rPr>
              <a:t>ويتمكن الحاسب بذلك من رسم ما يود رسمه علي الشاشة من خلال تحكمه في ألوان </a:t>
            </a:r>
            <a:r>
              <a:rPr lang="ar-SA" dirty="0" err="1" smtClean="0">
                <a:effectLst/>
              </a:rPr>
              <a:t>البيكسلات</a:t>
            </a:r>
            <a:r>
              <a:rPr lang="ar-SA" dirty="0" smtClean="0">
                <a:effectLst/>
              </a:rPr>
              <a:t> ومواقعها علي الشاشة</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896" y="2452942"/>
            <a:ext cx="1841270" cy="1447619"/>
          </a:xfrm>
          <a:prstGeom prst="rect">
            <a:avLst/>
          </a:prstGeom>
        </p:spPr>
      </p:pic>
    </p:spTree>
    <p:extLst>
      <p:ext uri="{BB962C8B-B14F-4D97-AF65-F5344CB8AC3E}">
        <p14:creationId xmlns:p14="http://schemas.microsoft.com/office/powerpoint/2010/main" val="300390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TC104033937[[fn=Vapor Trail]]</Template>
  <TotalTime>866</TotalTime>
  <Words>817</Words>
  <Application>Microsoft Office PowerPoint</Application>
  <PresentationFormat>Widescreen</PresentationFormat>
  <Paragraphs>59</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Century Gothic</vt:lpstr>
      <vt:lpstr>Times New Roman</vt:lpstr>
      <vt:lpstr>Vapor Trail</vt:lpstr>
      <vt:lpstr>أساسيات التصميم</vt:lpstr>
      <vt:lpstr>Standard Sizes  معايير المقياس</vt:lpstr>
      <vt:lpstr>PowerPoint Presentation</vt:lpstr>
      <vt:lpstr>Layout تصميم الصفحة</vt:lpstr>
      <vt:lpstr>Image Types أنواع الصور </vt:lpstr>
      <vt:lpstr>Colors  الألوان</vt:lpstr>
      <vt:lpstr> نظام الألوان  RGB : </vt:lpstr>
      <vt:lpstr>نظام الألوان CMYK </vt:lpstr>
      <vt:lpstr>كيف تعرض لنا الألوان على الشاشة؟ </vt:lpstr>
      <vt:lpstr>دقة الصورة Resolution</vt:lpstr>
      <vt:lpstr>File Types  أنواع الملفات</vt:lpstr>
      <vt:lpstr>الجزء العملي .. التعرف على واجهة الفوتوشوب</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أساسيات التصميم</dc:title>
  <dc:creator>Dr. Jolin Qutub</dc:creator>
  <cp:lastModifiedBy>Dr. Jolin Qutub</cp:lastModifiedBy>
  <cp:revision>27</cp:revision>
  <dcterms:created xsi:type="dcterms:W3CDTF">2013-11-11T10:11:25Z</dcterms:created>
  <dcterms:modified xsi:type="dcterms:W3CDTF">2013-11-12T05:24:00Z</dcterms:modified>
</cp:coreProperties>
</file>