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7"/>
  </p:notesMasterIdLst>
  <p:handoutMasterIdLst>
    <p:handoutMasterId r:id="rId28"/>
  </p:handoutMasterIdLst>
  <p:sldIdLst>
    <p:sldId id="256" r:id="rId2"/>
    <p:sldId id="257" r:id="rId3"/>
    <p:sldId id="258" r:id="rId4"/>
    <p:sldId id="270" r:id="rId5"/>
    <p:sldId id="271" r:id="rId6"/>
    <p:sldId id="289" r:id="rId7"/>
    <p:sldId id="292" r:id="rId8"/>
    <p:sldId id="273" r:id="rId9"/>
    <p:sldId id="293" r:id="rId10"/>
    <p:sldId id="291" r:id="rId11"/>
    <p:sldId id="274" r:id="rId12"/>
    <p:sldId id="288" r:id="rId13"/>
    <p:sldId id="277" r:id="rId14"/>
    <p:sldId id="275" r:id="rId15"/>
    <p:sldId id="278" r:id="rId16"/>
    <p:sldId id="279" r:id="rId17"/>
    <p:sldId id="280" r:id="rId18"/>
    <p:sldId id="276" r:id="rId19"/>
    <p:sldId id="269" r:id="rId20"/>
    <p:sldId id="281" r:id="rId21"/>
    <p:sldId id="282" r:id="rId22"/>
    <p:sldId id="283" r:id="rId23"/>
    <p:sldId id="284" r:id="rId24"/>
    <p:sldId id="285" r:id="rId25"/>
    <p:sldId id="268" r:id="rId26"/>
  </p:sldIdLst>
  <p:sldSz cx="9144000" cy="6858000" type="screen4x3"/>
  <p:notesSz cx="6858000" cy="9207500"/>
  <p:defaultTextStyle>
    <a:defPPr>
      <a:defRPr lang="en-US"/>
    </a:defPPr>
    <a:lvl1pPr algn="l" rtl="0" eaLnBrk="0" fontAlgn="base" hangingPunct="0">
      <a:spcBef>
        <a:spcPct val="0"/>
      </a:spcBef>
      <a:spcAft>
        <a:spcPct val="0"/>
      </a:spcAft>
      <a:defRPr sz="1400"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sz="1400"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sz="1400"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sz="1400"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sz="1400" kern="1200">
        <a:solidFill>
          <a:schemeClr val="tx1"/>
        </a:solidFill>
        <a:latin typeface="Comic Sans MS" pitchFamily="66" charset="0"/>
        <a:ea typeface="+mn-ea"/>
        <a:cs typeface="+mn-cs"/>
      </a:defRPr>
    </a:lvl5pPr>
    <a:lvl6pPr marL="2286000" algn="l" defTabSz="914400" rtl="0" eaLnBrk="1" latinLnBrk="0" hangingPunct="1">
      <a:defRPr sz="1400" kern="1200">
        <a:solidFill>
          <a:schemeClr val="tx1"/>
        </a:solidFill>
        <a:latin typeface="Comic Sans MS" pitchFamily="66" charset="0"/>
        <a:ea typeface="+mn-ea"/>
        <a:cs typeface="+mn-cs"/>
      </a:defRPr>
    </a:lvl6pPr>
    <a:lvl7pPr marL="2743200" algn="l" defTabSz="914400" rtl="0" eaLnBrk="1" latinLnBrk="0" hangingPunct="1">
      <a:defRPr sz="1400" kern="1200">
        <a:solidFill>
          <a:schemeClr val="tx1"/>
        </a:solidFill>
        <a:latin typeface="Comic Sans MS" pitchFamily="66" charset="0"/>
        <a:ea typeface="+mn-ea"/>
        <a:cs typeface="+mn-cs"/>
      </a:defRPr>
    </a:lvl7pPr>
    <a:lvl8pPr marL="3200400" algn="l" defTabSz="914400" rtl="0" eaLnBrk="1" latinLnBrk="0" hangingPunct="1">
      <a:defRPr sz="1400" kern="1200">
        <a:solidFill>
          <a:schemeClr val="tx1"/>
        </a:solidFill>
        <a:latin typeface="Comic Sans MS" pitchFamily="66" charset="0"/>
        <a:ea typeface="+mn-ea"/>
        <a:cs typeface="+mn-cs"/>
      </a:defRPr>
    </a:lvl8pPr>
    <a:lvl9pPr marL="3657600" algn="l" defTabSz="914400" rtl="0" eaLnBrk="1" latinLnBrk="0" hangingPunct="1">
      <a:defRPr sz="14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80" autoAdjust="0"/>
    <p:restoredTop sz="90929"/>
  </p:normalViewPr>
  <p:slideViewPr>
    <p:cSldViewPr>
      <p:cViewPr>
        <p:scale>
          <a:sx n="50" d="100"/>
          <a:sy n="50" d="100"/>
        </p:scale>
        <p:origin x="-2100" y="-5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2" y="3210"/>
      </p:cViewPr>
      <p:guideLst>
        <p:guide orient="horz" pos="290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1026"/>
          <p:cNvSpPr>
            <a:spLocks noGrp="1" noChangeArrowheads="1"/>
          </p:cNvSpPr>
          <p:nvPr>
            <p:ph type="hdr" sz="quarter"/>
          </p:nvPr>
        </p:nvSpPr>
        <p:spPr bwMode="auto">
          <a:xfrm>
            <a:off x="0" y="0"/>
            <a:ext cx="2971800" cy="46037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60419" name="Rectangle 1027"/>
          <p:cNvSpPr>
            <a:spLocks noGrp="1" noChangeArrowheads="1"/>
          </p:cNvSpPr>
          <p:nvPr>
            <p:ph type="dt" sz="quarter" idx="1"/>
          </p:nvPr>
        </p:nvSpPr>
        <p:spPr bwMode="auto">
          <a:xfrm>
            <a:off x="3886200" y="0"/>
            <a:ext cx="2971800" cy="46037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60420" name="Rectangle 1028"/>
          <p:cNvSpPr>
            <a:spLocks noGrp="1" noChangeArrowheads="1"/>
          </p:cNvSpPr>
          <p:nvPr>
            <p:ph type="ftr" sz="quarter" idx="2"/>
          </p:nvPr>
        </p:nvSpPr>
        <p:spPr bwMode="auto">
          <a:xfrm>
            <a:off x="0" y="8747125"/>
            <a:ext cx="2971800" cy="460375"/>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60421" name="Rectangle 1029"/>
          <p:cNvSpPr>
            <a:spLocks noGrp="1" noChangeArrowheads="1"/>
          </p:cNvSpPr>
          <p:nvPr>
            <p:ph type="sldNum" sz="quarter" idx="3"/>
          </p:nvPr>
        </p:nvSpPr>
        <p:spPr bwMode="auto">
          <a:xfrm>
            <a:off x="3886200" y="8747125"/>
            <a:ext cx="2971800" cy="460375"/>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558EB29D-83A5-48E1-AE64-D052D0AEBDDB}"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6037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9459" name="Rectangle 3"/>
          <p:cNvSpPr>
            <a:spLocks noGrp="1" noChangeArrowheads="1"/>
          </p:cNvSpPr>
          <p:nvPr>
            <p:ph type="dt" idx="1"/>
          </p:nvPr>
        </p:nvSpPr>
        <p:spPr bwMode="auto">
          <a:xfrm>
            <a:off x="3886200" y="0"/>
            <a:ext cx="2971800" cy="46037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9460" name="Rectangle 4"/>
          <p:cNvSpPr>
            <a:spLocks noGrp="1" noRot="1" noChangeAspect="1" noChangeArrowheads="1" noTextEdit="1"/>
          </p:cNvSpPr>
          <p:nvPr>
            <p:ph type="sldImg" idx="2"/>
          </p:nvPr>
        </p:nvSpPr>
        <p:spPr bwMode="auto">
          <a:xfrm>
            <a:off x="1127125" y="690563"/>
            <a:ext cx="4603750" cy="3452812"/>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914400" y="4373563"/>
            <a:ext cx="5029200" cy="414337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8747125"/>
            <a:ext cx="2971800" cy="460375"/>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9463" name="Rectangle 7"/>
          <p:cNvSpPr>
            <a:spLocks noGrp="1" noChangeArrowheads="1"/>
          </p:cNvSpPr>
          <p:nvPr>
            <p:ph type="sldNum" sz="quarter" idx="5"/>
          </p:nvPr>
        </p:nvSpPr>
        <p:spPr bwMode="auto">
          <a:xfrm>
            <a:off x="3886200" y="8747125"/>
            <a:ext cx="2971800" cy="460375"/>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5233D2BF-09B6-4F91-9860-EC0E1FEB549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3BD40B-9762-495F-A6E9-CCD3C099E3FD}" type="slidenum">
              <a:rPr lang="en-US"/>
              <a:pPr/>
              <a:t>1</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pPr>
              <a:buFontTx/>
              <a:buChar char="•"/>
            </a:pPr>
            <a:r>
              <a:rPr lang="en-US" sz="1400">
                <a:latin typeface="Comic Sans MS" pitchFamily="66" charset="0"/>
              </a:rPr>
              <a:t> Welcome participants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68B452-D13A-4D07-8B01-3921A07BD586}" type="slidenum">
              <a:rPr lang="en-US"/>
              <a:pPr/>
              <a:t>10</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pPr>
              <a:buFontTx/>
              <a:buChar char="•"/>
            </a:pPr>
            <a:r>
              <a:rPr lang="en-US" sz="1400">
                <a:latin typeface="Comic Sans MS" pitchFamily="66" charset="0"/>
              </a:rPr>
              <a:t>Review the points on the slide, with focus on</a:t>
            </a:r>
          </a:p>
          <a:p>
            <a:pPr lvl="1">
              <a:buFontTx/>
              <a:buChar char="•"/>
            </a:pPr>
            <a:r>
              <a:rPr lang="en-US" sz="1400">
                <a:latin typeface="Comic Sans MS" pitchFamily="66" charset="0"/>
              </a:rPr>
              <a:t> Personal liability</a:t>
            </a:r>
          </a:p>
          <a:p>
            <a:pPr lvl="1">
              <a:buFontTx/>
              <a:buChar char="•"/>
            </a:pPr>
            <a:r>
              <a:rPr lang="en-US" sz="1400">
                <a:latin typeface="Comic Sans MS" pitchFamily="66" charset="0"/>
              </a:rPr>
              <a:t> Institutional liability </a:t>
            </a:r>
          </a:p>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3BB9BE-B28A-405D-900D-2F4F588D1460}" type="slidenum">
              <a:rPr lang="en-US"/>
              <a:pPr/>
              <a:t>11</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pPr>
              <a:buFontTx/>
              <a:buChar char="•"/>
            </a:pPr>
            <a:r>
              <a:rPr lang="en-US" sz="1400">
                <a:latin typeface="Comic Sans MS" pitchFamily="66" charset="0"/>
              </a:rPr>
              <a:t>Give the name of the video and tell participants what the video will discuss</a:t>
            </a:r>
          </a:p>
          <a:p>
            <a:pPr>
              <a:buFontTx/>
              <a:buChar char="•"/>
            </a:pPr>
            <a:r>
              <a:rPr lang="en-US" sz="1400">
                <a:latin typeface="Comic Sans MS" pitchFamily="66" charset="0"/>
              </a:rPr>
              <a:t> Do not move to the next slide after the video is finished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5971FF-2FC6-4D3D-820B-CB10C6A8683B}" type="slidenum">
              <a:rPr lang="en-US"/>
              <a:pPr/>
              <a:t>12</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pPr>
              <a:buFontTx/>
              <a:buChar char="•"/>
            </a:pPr>
            <a:r>
              <a:rPr lang="en-US" sz="1400">
                <a:latin typeface="Comic Sans MS" pitchFamily="66" charset="0"/>
              </a:rPr>
              <a:t>Ask, What’s your reaction to the video?</a:t>
            </a:r>
          </a:p>
          <a:p>
            <a:pPr>
              <a:buFontTx/>
              <a:buChar char="•"/>
            </a:pPr>
            <a:r>
              <a:rPr lang="en-US" sz="1400">
                <a:latin typeface="Comic Sans MS" pitchFamily="66" charset="0"/>
              </a:rPr>
              <a:t> Ask, Based on the video, how they would define sexual harassment now?</a:t>
            </a:r>
          </a:p>
          <a:p>
            <a:pPr>
              <a:buFontTx/>
              <a:buChar char="•"/>
            </a:pPr>
            <a:r>
              <a:rPr lang="en-US" sz="1400">
                <a:latin typeface="Comic Sans MS" pitchFamily="66" charset="0"/>
              </a:rPr>
              <a:t> If no one speaks, then choose someone</a:t>
            </a:r>
          </a:p>
          <a:p>
            <a:pPr>
              <a:buFontTx/>
              <a:buChar char="•"/>
            </a:pPr>
            <a:r>
              <a:rPr lang="en-US" sz="1400">
                <a:latin typeface="Comic Sans MS" pitchFamily="66" charset="0"/>
              </a:rPr>
              <a:t> For example:</a:t>
            </a:r>
          </a:p>
          <a:p>
            <a:pPr lvl="1"/>
            <a:r>
              <a:rPr lang="en-US" sz="1400">
                <a:latin typeface="Comic Sans MS" pitchFamily="66" charset="0"/>
              </a:rPr>
              <a:t>-need conduct of a sexual nature</a:t>
            </a:r>
          </a:p>
          <a:p>
            <a:r>
              <a:rPr lang="en-US" sz="1400">
                <a:latin typeface="Comic Sans MS" pitchFamily="66" charset="0"/>
              </a:rPr>
              <a:t>         - conduct in the workplace or educational setting</a:t>
            </a:r>
          </a:p>
          <a:p>
            <a:pPr lvl="1"/>
            <a:r>
              <a:rPr lang="en-US" sz="1400">
                <a:latin typeface="Comic Sans MS" pitchFamily="66" charset="0"/>
              </a:rPr>
              <a:t>- any person can be a harasser or be harassed</a:t>
            </a:r>
          </a:p>
          <a:p>
            <a:pPr lvl="1"/>
            <a:r>
              <a:rPr lang="en-US" sz="1400">
                <a:latin typeface="Comic Sans MS" pitchFamily="66" charset="0"/>
              </a:rPr>
              <a:t>- conduct must be unwelcome</a:t>
            </a:r>
          </a:p>
          <a:p>
            <a:pPr>
              <a:buFontTx/>
              <a:buChar char="•"/>
            </a:pPr>
            <a:r>
              <a:rPr lang="en-US" sz="1400">
                <a:latin typeface="Comic Sans MS" pitchFamily="66" charset="0"/>
              </a:rPr>
              <a:t> Go to next slide after a few minutes discussing the question</a:t>
            </a:r>
          </a:p>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E92F74-0690-4A84-A6D9-BBA54E161432}" type="slidenum">
              <a:rPr lang="en-US"/>
              <a:pPr/>
              <a:t>13</a:t>
            </a:fld>
            <a:endParaRPr lang="en-US"/>
          </a:p>
        </p:txBody>
      </p:sp>
      <p:sp>
        <p:nvSpPr>
          <p:cNvPr id="111618" name="Rectangle 1026"/>
          <p:cNvSpPr>
            <a:spLocks noGrp="1" noRot="1" noChangeAspect="1" noChangeArrowheads="1" noTextEdit="1"/>
          </p:cNvSpPr>
          <p:nvPr>
            <p:ph type="sldImg"/>
          </p:nvPr>
        </p:nvSpPr>
        <p:spPr>
          <a:ln/>
        </p:spPr>
      </p:sp>
      <p:sp>
        <p:nvSpPr>
          <p:cNvPr id="111619" name="Rectangle 1027"/>
          <p:cNvSpPr>
            <a:spLocks noGrp="1" noChangeArrowheads="1"/>
          </p:cNvSpPr>
          <p:nvPr>
            <p:ph type="body" idx="1"/>
          </p:nvPr>
        </p:nvSpPr>
        <p:spPr/>
        <p:txBody>
          <a:bodyPr/>
          <a:lstStyle/>
          <a:p>
            <a:pPr>
              <a:buFontTx/>
              <a:buChar char="•"/>
            </a:pPr>
            <a:r>
              <a:rPr lang="en-US" sz="1400">
                <a:latin typeface="Comic Sans MS" pitchFamily="66" charset="0"/>
              </a:rPr>
              <a:t>Read the definition verbatim</a:t>
            </a:r>
          </a:p>
          <a:p>
            <a:pPr>
              <a:buFontTx/>
              <a:buChar char="•"/>
            </a:pPr>
            <a:r>
              <a:rPr lang="en-US" sz="1400">
                <a:latin typeface="Comic Sans MS" pitchFamily="66" charset="0"/>
              </a:rPr>
              <a:t> Subsection (1) and (2) deal with quid pro quo</a:t>
            </a:r>
          </a:p>
          <a:p>
            <a:pPr>
              <a:buFontTx/>
              <a:buChar char="•"/>
            </a:pPr>
            <a:r>
              <a:rPr lang="en-US" sz="1400">
                <a:latin typeface="Comic Sans MS" pitchFamily="66" charset="0"/>
              </a:rPr>
              <a:t> Subsection (3) deals with hostile environment</a:t>
            </a:r>
          </a:p>
          <a:p>
            <a:pPr>
              <a:buFontTx/>
              <a:buChar char="•"/>
            </a:pPr>
            <a:r>
              <a:rPr lang="en-US" sz="1400">
                <a:latin typeface="Comic Sans MS" pitchFamily="66" charset="0"/>
              </a:rPr>
              <a:t> Definition covers both the employment and educational setting</a:t>
            </a:r>
          </a:p>
          <a:p>
            <a:pPr>
              <a:buFontTx/>
              <a:buChar char="•"/>
            </a:pPr>
            <a:r>
              <a:rPr lang="en-US" sz="1400">
                <a:latin typeface="Comic Sans MS" pitchFamily="66" charset="0"/>
              </a:rPr>
              <a:t> Discuss the concept of unwelcome versus voluntary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C25E6B-BC30-4E28-8C35-BEAF583F38F0}" type="slidenum">
              <a:rPr lang="en-US"/>
              <a:pPr/>
              <a:t>14</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pPr>
              <a:buFontTx/>
              <a:buChar char="•"/>
            </a:pPr>
            <a:r>
              <a:rPr lang="en-US" sz="1000">
                <a:latin typeface="Comic Sans MS" pitchFamily="66" charset="0"/>
              </a:rPr>
              <a:t>Quid Pro Quo = Latin for “something for something”</a:t>
            </a:r>
          </a:p>
          <a:p>
            <a:pPr>
              <a:buFontTx/>
              <a:buChar char="•"/>
            </a:pPr>
            <a:r>
              <a:rPr lang="en-US" sz="1000">
                <a:latin typeface="Comic Sans MS" pitchFamily="66" charset="0"/>
              </a:rPr>
              <a:t> Discuss each bullet separately.</a:t>
            </a:r>
          </a:p>
          <a:p>
            <a:pPr>
              <a:buFontTx/>
              <a:buChar char="•"/>
            </a:pPr>
            <a:r>
              <a:rPr lang="en-US" sz="1000" b="1">
                <a:latin typeface="Comic Sans MS" pitchFamily="66" charset="0"/>
              </a:rPr>
              <a:t> First Bullet</a:t>
            </a:r>
            <a:r>
              <a:rPr lang="en-US" sz="1000">
                <a:latin typeface="Comic Sans MS" pitchFamily="66" charset="0"/>
              </a:rPr>
              <a:t>- Ask,  Why only supervisors or professor?</a:t>
            </a:r>
          </a:p>
          <a:p>
            <a:pPr lvl="1">
              <a:buFontTx/>
              <a:buChar char="•"/>
            </a:pPr>
            <a:r>
              <a:rPr lang="en-US" sz="1000">
                <a:latin typeface="Comic Sans MS" pitchFamily="66" charset="0"/>
              </a:rPr>
              <a:t> Only those who have the authority to effect that person’s conditions of employment.  A co-worker cannot threaten the condition of your employment.  For example, cannot give a bad evaluation, demote, fire, etc.</a:t>
            </a:r>
          </a:p>
          <a:p>
            <a:pPr lvl="1">
              <a:buFontTx/>
              <a:buChar char="•"/>
            </a:pPr>
            <a:r>
              <a:rPr lang="en-US" sz="1000">
                <a:latin typeface="Comic Sans MS" pitchFamily="66" charset="0"/>
              </a:rPr>
              <a:t> Professor can be supervisor depending on situation.  Ex. Chair, dean,on a review board, holds either real or perceived authority over another</a:t>
            </a:r>
          </a:p>
          <a:p>
            <a:pPr lvl="1">
              <a:buFontTx/>
              <a:buChar char="•"/>
            </a:pPr>
            <a:r>
              <a:rPr lang="en-US" sz="1000">
                <a:latin typeface="Comic Sans MS" pitchFamily="66" charset="0"/>
              </a:rPr>
              <a:t> Classroom setting- withholding grade in return for sexual favor</a:t>
            </a:r>
          </a:p>
          <a:p>
            <a:pPr>
              <a:buFontTx/>
              <a:buChar char="•"/>
            </a:pPr>
            <a:r>
              <a:rPr lang="en-US" sz="1000" b="1">
                <a:latin typeface="Comic Sans MS" pitchFamily="66" charset="0"/>
              </a:rPr>
              <a:t> Second Bullet</a:t>
            </a:r>
            <a:r>
              <a:rPr lang="en-US" sz="1000">
                <a:latin typeface="Comic Sans MS" pitchFamily="66" charset="0"/>
              </a:rPr>
              <a:t>- Ask, Does the supervisor or faculty member have to say explicitly  “sleep with me or you are fired”? </a:t>
            </a:r>
          </a:p>
          <a:p>
            <a:pPr>
              <a:buFontTx/>
              <a:buChar char="•"/>
            </a:pPr>
            <a:r>
              <a:rPr lang="en-US" sz="1000">
                <a:latin typeface="Comic Sans MS" pitchFamily="66" charset="0"/>
              </a:rPr>
              <a:t> </a:t>
            </a:r>
            <a:r>
              <a:rPr lang="en-US" sz="1000">
                <a:solidFill>
                  <a:srgbClr val="000000"/>
                </a:solidFill>
                <a:latin typeface="Comic Sans MS" pitchFamily="66" charset="0"/>
              </a:rPr>
              <a:t>What if the supervisor just says “Sleep with me” but does not make an implicit or explicit threat?  Is it still quid pro quo?</a:t>
            </a:r>
            <a:endParaRPr lang="en-US" sz="1000">
              <a:latin typeface="Comic Sans MS" pitchFamily="66" charset="0"/>
            </a:endParaRPr>
          </a:p>
          <a:p>
            <a:pPr lvl="1">
              <a:buFontTx/>
              <a:buChar char="•"/>
            </a:pPr>
            <a:r>
              <a:rPr lang="en-US" sz="1000">
                <a:latin typeface="Comic Sans MS" pitchFamily="66" charset="0"/>
              </a:rPr>
              <a:t> Maybe.  For quid pro quo, need an </a:t>
            </a:r>
            <a:r>
              <a:rPr lang="en-US" sz="1000" u="sng">
                <a:latin typeface="Comic Sans MS" pitchFamily="66" charset="0"/>
              </a:rPr>
              <a:t>adverse</a:t>
            </a:r>
            <a:r>
              <a:rPr lang="en-US" sz="1000">
                <a:latin typeface="Comic Sans MS" pitchFamily="66" charset="0"/>
              </a:rPr>
              <a:t> tangible employment action.  If the supervisor does not take an adverse employment action against the employee, then it is not quid pro quo.  It would be another type of sexual harassment. If there is an adverse action later, then the threat is considered to be implied because of the power relationship.  Evidence that the adverse action was taken for some other reason would need to be shown.</a:t>
            </a:r>
          </a:p>
          <a:p>
            <a:pPr>
              <a:buFontTx/>
              <a:buChar char="•"/>
            </a:pPr>
            <a:r>
              <a:rPr lang="en-US" sz="1000" b="1">
                <a:latin typeface="Comic Sans MS" pitchFamily="66" charset="0"/>
              </a:rPr>
              <a:t> Third Bullet</a:t>
            </a:r>
            <a:r>
              <a:rPr lang="en-US" sz="1000">
                <a:latin typeface="Comic Sans MS" pitchFamily="66" charset="0"/>
              </a:rPr>
              <a:t>- Ask, Why the focus on the employer and not the victim’s action?</a:t>
            </a:r>
          </a:p>
          <a:p>
            <a:pPr lvl="1">
              <a:buFontTx/>
              <a:buChar char="•"/>
            </a:pPr>
            <a:r>
              <a:rPr lang="en-US" sz="1000">
                <a:latin typeface="Comic Sans MS" pitchFamily="66" charset="0"/>
              </a:rPr>
              <a:t> The supervisor is the one using the power of his position to curry sexual favors.</a:t>
            </a:r>
          </a:p>
          <a:p>
            <a:endParaRPr lang="en-US" sz="10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E08174-4BD4-460E-BF27-C2A347CC87B4}" type="slidenum">
              <a:rPr lang="en-US"/>
              <a:pPr/>
              <a:t>15</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pPr>
              <a:buFontTx/>
              <a:buChar char="•"/>
            </a:pPr>
            <a:r>
              <a:rPr lang="en-US" sz="1400">
                <a:latin typeface="Comic Sans MS" pitchFamily="66" charset="0"/>
              </a:rPr>
              <a:t>Hostile environment is a pattern of conduct</a:t>
            </a:r>
          </a:p>
          <a:p>
            <a:pPr>
              <a:buFontTx/>
              <a:buChar char="•"/>
            </a:pPr>
            <a:r>
              <a:rPr lang="en-US" sz="1400">
                <a:latin typeface="Comic Sans MS" pitchFamily="66" charset="0"/>
              </a:rPr>
              <a:t> Read and discuss each bullet one-by-one</a:t>
            </a:r>
          </a:p>
          <a:p>
            <a:pPr>
              <a:buFontTx/>
              <a:buChar char="•"/>
            </a:pPr>
            <a:r>
              <a:rPr lang="en-US" sz="1400" b="1">
                <a:latin typeface="Comic Sans MS" pitchFamily="66" charset="0"/>
              </a:rPr>
              <a:t> First Bullet</a:t>
            </a:r>
            <a:r>
              <a:rPr lang="en-US" sz="1400">
                <a:latin typeface="Comic Sans MS" pitchFamily="66" charset="0"/>
              </a:rPr>
              <a:t>- Single episode is enough for hostile environment if touch the person on an intimate body area</a:t>
            </a:r>
          </a:p>
          <a:p>
            <a:pPr>
              <a:buFontTx/>
              <a:buChar char="•"/>
            </a:pPr>
            <a:r>
              <a:rPr lang="en-US" sz="1400" b="1">
                <a:latin typeface="Comic Sans MS" pitchFamily="66" charset="0"/>
              </a:rPr>
              <a:t> Second Bullet</a:t>
            </a:r>
            <a:r>
              <a:rPr lang="en-US" sz="1400">
                <a:latin typeface="Comic Sans MS" pitchFamily="66" charset="0"/>
              </a:rPr>
              <a:t>- Emails can create a hostile environment</a:t>
            </a:r>
          </a:p>
          <a:p>
            <a:pPr lvl="1">
              <a:buFontTx/>
              <a:buChar char="•"/>
            </a:pPr>
            <a:r>
              <a:rPr lang="en-US" sz="1400">
                <a:latin typeface="Comic Sans MS" pitchFamily="66" charset="0"/>
              </a:rPr>
              <a:t> References like babe, chick, girl, etc. can be deemed hostile environment</a:t>
            </a:r>
          </a:p>
          <a:p>
            <a:pPr lvl="1">
              <a:buFontTx/>
              <a:buChar char="•"/>
            </a:pPr>
            <a:r>
              <a:rPr lang="en-US" sz="1400">
                <a:latin typeface="Comic Sans MS" pitchFamily="66" charset="0"/>
              </a:rPr>
              <a:t> Continuous off-color jokes in the classroom can create a hostile environment</a:t>
            </a:r>
          </a:p>
          <a:p>
            <a:pPr lvl="1">
              <a:buFontTx/>
              <a:buChar char="•"/>
            </a:pPr>
            <a:r>
              <a:rPr lang="en-US" sz="1400">
                <a:latin typeface="Comic Sans MS" pitchFamily="66" charset="0"/>
              </a:rPr>
              <a:t> Students can create a hostile environment in a classroom as well as the professor for the class</a:t>
            </a:r>
          </a:p>
          <a:p>
            <a:pPr>
              <a:buFontTx/>
              <a:buChar char="•"/>
            </a:pPr>
            <a:r>
              <a:rPr lang="en-US" sz="1400" b="1">
                <a:latin typeface="Comic Sans MS" pitchFamily="66" charset="0"/>
              </a:rPr>
              <a:t> Third Bullet</a:t>
            </a:r>
            <a:r>
              <a:rPr lang="en-US" sz="1400">
                <a:latin typeface="Comic Sans MS" pitchFamily="66" charset="0"/>
              </a:rPr>
              <a:t>- Screensavers that are sexually suggestive that are placed where others can observe them</a:t>
            </a:r>
          </a:p>
          <a:p>
            <a:pPr>
              <a:buFontTx/>
              <a:buChar char="•"/>
            </a:pPr>
            <a:r>
              <a:rPr lang="en-US" sz="1400" b="1">
                <a:latin typeface="Comic Sans MS" pitchFamily="66" charset="0"/>
              </a:rPr>
              <a:t> Fourth Bullet</a:t>
            </a:r>
            <a:r>
              <a:rPr lang="en-US" sz="1400">
                <a:latin typeface="Comic Sans MS" pitchFamily="66" charset="0"/>
              </a:rPr>
              <a:t>- Key word “uninvited.”  If the person asks for a massage or you offer and they accept, then not sexual harassment</a:t>
            </a:r>
          </a:p>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719AE0-11FC-48A4-A524-118EC9745FFF}" type="slidenum">
              <a:rPr lang="en-US"/>
              <a:pPr/>
              <a:t>16</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pPr>
              <a:buFontTx/>
              <a:buChar char="•"/>
            </a:pPr>
            <a:r>
              <a:rPr lang="en-US" sz="1400">
                <a:latin typeface="Comic Sans MS" pitchFamily="66" charset="0"/>
              </a:rPr>
              <a:t>Hostile environment is a pattern of conduct</a:t>
            </a:r>
          </a:p>
          <a:p>
            <a:pPr>
              <a:buFontTx/>
              <a:buChar char="•"/>
            </a:pPr>
            <a:r>
              <a:rPr lang="en-US" sz="1400">
                <a:latin typeface="Comic Sans MS" pitchFamily="66" charset="0"/>
              </a:rPr>
              <a:t> Read and discuss each bullet one-by-one</a:t>
            </a:r>
          </a:p>
          <a:p>
            <a:pPr>
              <a:buFontTx/>
              <a:buChar char="•"/>
            </a:pPr>
            <a:r>
              <a:rPr lang="en-US" sz="1400" b="1">
                <a:latin typeface="Comic Sans MS" pitchFamily="66" charset="0"/>
              </a:rPr>
              <a:t> First Bullet</a:t>
            </a:r>
            <a:r>
              <a:rPr lang="en-US" sz="1400">
                <a:latin typeface="Comic Sans MS" pitchFamily="66" charset="0"/>
              </a:rPr>
              <a:t>- Single episode is enough for hostile environment if touch the person on an intimate body area</a:t>
            </a:r>
          </a:p>
          <a:p>
            <a:pPr>
              <a:buFontTx/>
              <a:buChar char="•"/>
            </a:pPr>
            <a:r>
              <a:rPr lang="en-US" sz="1400" b="1">
                <a:latin typeface="Comic Sans MS" pitchFamily="66" charset="0"/>
              </a:rPr>
              <a:t> Second Bullet</a:t>
            </a:r>
            <a:r>
              <a:rPr lang="en-US" sz="1400">
                <a:latin typeface="Comic Sans MS" pitchFamily="66" charset="0"/>
              </a:rPr>
              <a:t>- Emails can create a hostile environment</a:t>
            </a:r>
          </a:p>
          <a:p>
            <a:pPr lvl="1">
              <a:buFontTx/>
              <a:buChar char="•"/>
            </a:pPr>
            <a:r>
              <a:rPr lang="en-US" sz="1400">
                <a:latin typeface="Comic Sans MS" pitchFamily="66" charset="0"/>
              </a:rPr>
              <a:t> References like babe, chick, girl, etc. can be deemed hostile environment</a:t>
            </a:r>
          </a:p>
          <a:p>
            <a:pPr lvl="1">
              <a:buFontTx/>
              <a:buChar char="•"/>
            </a:pPr>
            <a:r>
              <a:rPr lang="en-US" sz="1400">
                <a:latin typeface="Comic Sans MS" pitchFamily="66" charset="0"/>
              </a:rPr>
              <a:t> Continuous off-color jokes in the classroom can create a hostile environment</a:t>
            </a:r>
          </a:p>
          <a:p>
            <a:pPr lvl="1">
              <a:buFontTx/>
              <a:buChar char="•"/>
            </a:pPr>
            <a:r>
              <a:rPr lang="en-US" sz="1400">
                <a:latin typeface="Comic Sans MS" pitchFamily="66" charset="0"/>
              </a:rPr>
              <a:t> Students can create a hostile environment in a classroom as well as the professor for the class</a:t>
            </a:r>
          </a:p>
          <a:p>
            <a:pPr>
              <a:buFontTx/>
              <a:buChar char="•"/>
            </a:pPr>
            <a:r>
              <a:rPr lang="en-US" sz="1400" b="1">
                <a:latin typeface="Comic Sans MS" pitchFamily="66" charset="0"/>
              </a:rPr>
              <a:t> Third Bullet</a:t>
            </a:r>
            <a:r>
              <a:rPr lang="en-US" sz="1400">
                <a:latin typeface="Comic Sans MS" pitchFamily="66" charset="0"/>
              </a:rPr>
              <a:t>- Screensavers that are sexually suggestive that are placed where others can observe them</a:t>
            </a:r>
          </a:p>
          <a:p>
            <a:pPr>
              <a:buFontTx/>
              <a:buChar char="•"/>
            </a:pPr>
            <a:r>
              <a:rPr lang="en-US" sz="1400" b="1">
                <a:latin typeface="Comic Sans MS" pitchFamily="66" charset="0"/>
              </a:rPr>
              <a:t> Fourth Bullet</a:t>
            </a:r>
            <a:r>
              <a:rPr lang="en-US" sz="1400">
                <a:latin typeface="Comic Sans MS" pitchFamily="66" charset="0"/>
              </a:rPr>
              <a:t>- Key word “uninvited.”  If the person asks for a massage or you offer and they accept, then not sexual harassment</a:t>
            </a:r>
          </a:p>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991B14-9A75-4944-AA11-A8487945D615}" type="slidenum">
              <a:rPr lang="en-US"/>
              <a:pPr/>
              <a:t>17</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pPr>
              <a:buFontTx/>
              <a:buChar char="•"/>
            </a:pPr>
            <a:r>
              <a:rPr lang="en-US" sz="1400">
                <a:latin typeface="Comic Sans MS" pitchFamily="66" charset="0"/>
              </a:rPr>
              <a:t>Read the slide</a:t>
            </a:r>
          </a:p>
          <a:p>
            <a:pPr>
              <a:buFontTx/>
              <a:buChar char="•"/>
            </a:pPr>
            <a:r>
              <a:rPr lang="en-US" sz="1400" b="1">
                <a:latin typeface="Comic Sans MS" pitchFamily="66" charset="0"/>
              </a:rPr>
              <a:t> (The information below belongs with the next slide)</a:t>
            </a:r>
            <a:endParaRPr lang="en-US" sz="1400">
              <a:latin typeface="Comic Sans MS" pitchFamily="66" charset="0"/>
            </a:endParaRPr>
          </a:p>
          <a:p>
            <a:pPr>
              <a:buFontTx/>
              <a:buChar char="•"/>
            </a:pPr>
            <a:r>
              <a:rPr lang="en-US" sz="1400">
                <a:latin typeface="Comic Sans MS" pitchFamily="66" charset="0"/>
              </a:rPr>
              <a:t> Ask, What does “know or should have known” mean?</a:t>
            </a:r>
          </a:p>
          <a:p>
            <a:pPr lvl="1">
              <a:buFontTx/>
              <a:buChar char="•"/>
            </a:pPr>
            <a:r>
              <a:rPr lang="en-US" sz="1400">
                <a:latin typeface="Comic Sans MS" pitchFamily="66" charset="0"/>
              </a:rPr>
              <a:t> It means the supervisor or faculty member that has supervisory authority was told of the behavior  </a:t>
            </a:r>
          </a:p>
          <a:p>
            <a:pPr lvl="1">
              <a:buFontTx/>
              <a:buChar char="•"/>
            </a:pPr>
            <a:r>
              <a:rPr lang="en-US" sz="1400">
                <a:latin typeface="Comic Sans MS" pitchFamily="66" charset="0"/>
              </a:rPr>
              <a:t> The conduct was the talk of the office and the supervisor/faculty should have known what was going on since everyone else in the department knew, or</a:t>
            </a:r>
          </a:p>
          <a:p>
            <a:pPr lvl="1">
              <a:buFontTx/>
              <a:buChar char="•"/>
            </a:pPr>
            <a:r>
              <a:rPr lang="en-US" sz="1400">
                <a:latin typeface="Comic Sans MS" pitchFamily="66" charset="0"/>
              </a:rPr>
              <a:t> The supervisor/faculty saw the conduct</a:t>
            </a:r>
          </a:p>
          <a:p>
            <a:pPr>
              <a:buFontTx/>
              <a:buChar char="•"/>
            </a:pPr>
            <a:r>
              <a:rPr lang="en-US" sz="1400">
                <a:latin typeface="Comic Sans MS" pitchFamily="66" charset="0"/>
              </a:rPr>
              <a:t> Ask, What does it mean to “fail to take prompt and effective action”?</a:t>
            </a:r>
          </a:p>
          <a:p>
            <a:pPr lvl="1">
              <a:buFontTx/>
              <a:buChar char="•"/>
            </a:pPr>
            <a:r>
              <a:rPr lang="en-US" sz="1400">
                <a:latin typeface="Comic Sans MS" pitchFamily="66" charset="0"/>
              </a:rPr>
              <a:t> The supervisor/faculty did nothing or let the situation go on and on before doing anything</a:t>
            </a:r>
          </a:p>
          <a:p>
            <a:pPr lvl="1">
              <a:buFontTx/>
              <a:buChar char="•"/>
            </a:pPr>
            <a:r>
              <a:rPr lang="en-US" sz="1400">
                <a:latin typeface="Comic Sans MS" pitchFamily="66" charset="0"/>
              </a:rPr>
              <a:t> And then when the supervisor/faculty took action it was inadequate</a:t>
            </a:r>
          </a:p>
          <a:p>
            <a:pPr lvl="1">
              <a:buFontTx/>
              <a:buChar char="•"/>
            </a:pPr>
            <a:r>
              <a:rPr lang="en-US" sz="1400">
                <a:latin typeface="Comic Sans MS" pitchFamily="66" charset="0"/>
              </a:rPr>
              <a:t> The action the supervisor/faculty took was not reasonably geared to stopping the behavior</a:t>
            </a:r>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B36F2F-0AF8-4530-96CB-492A06DF4E2F}" type="slidenum">
              <a:rPr lang="en-US"/>
              <a:pPr/>
              <a:t>18</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pPr>
              <a:buFontTx/>
              <a:buChar char="•"/>
            </a:pPr>
            <a:r>
              <a:rPr lang="en-US" sz="1400">
                <a:latin typeface="Comic Sans MS" pitchFamily="66" charset="0"/>
              </a:rPr>
              <a:t>Ask the participants for examples of what quid pro quo; hostile environment; sexual favoritism; and third party sexual harassment look like</a:t>
            </a:r>
          </a:p>
          <a:p>
            <a:pPr>
              <a:buFontTx/>
              <a:buChar char="•"/>
            </a:pPr>
            <a:r>
              <a:rPr lang="en-US" sz="1400">
                <a:latin typeface="Comic Sans MS" pitchFamily="66" charset="0"/>
              </a:rPr>
              <a:t> Go through each example once for staff, once for faculty, and once for in the classroom</a:t>
            </a:r>
          </a:p>
          <a:p>
            <a:pPr lvl="1">
              <a:buFontTx/>
              <a:buChar char="•"/>
            </a:pPr>
            <a:r>
              <a:rPr lang="en-US" sz="1400">
                <a:latin typeface="Comic Sans MS" pitchFamily="66" charset="0"/>
              </a:rPr>
              <a:t> If time is short, then maybe one or two examples for staff, faculty, and classroom</a:t>
            </a:r>
          </a:p>
          <a:p>
            <a:pPr>
              <a:buFontTx/>
              <a:buChar char="•"/>
            </a:pPr>
            <a:r>
              <a:rPr lang="en-US" sz="1400">
                <a:latin typeface="Comic Sans MS" pitchFamily="66" charset="0"/>
              </a:rPr>
              <a:t> If no one speaks, choose various individuals</a:t>
            </a:r>
          </a:p>
          <a:p>
            <a:pPr>
              <a:buFontTx/>
              <a:buChar char="•"/>
            </a:pPr>
            <a:r>
              <a:rPr lang="en-US" sz="1400">
                <a:latin typeface="Comic Sans MS" pitchFamily="66" charset="0"/>
              </a:rPr>
              <a:t> Give examples yourself</a:t>
            </a:r>
            <a:endParaRPr lang="en-US"/>
          </a:p>
          <a:p>
            <a:pPr>
              <a:buFontTx/>
              <a:buChar char="•"/>
            </a:pPr>
            <a:r>
              <a:rPr lang="en-US" sz="1400">
                <a:latin typeface="Comic Sans MS" pitchFamily="66" charset="0"/>
              </a:rPr>
              <a:t> Faculty- What about sexually suggestive materials or ideas displayed or taught in class?</a:t>
            </a:r>
          </a:p>
          <a:p>
            <a:pPr lvl="1">
              <a:buFontTx/>
              <a:buChar char="•"/>
            </a:pPr>
            <a:r>
              <a:rPr lang="en-US" sz="1400">
                <a:latin typeface="Comic Sans MS" pitchFamily="66" charset="0"/>
              </a:rPr>
              <a:t> First Amendment Right of Free Speech 	</a:t>
            </a:r>
          </a:p>
          <a:p>
            <a:pPr lvl="1">
              <a:buFontTx/>
              <a:buChar char="•"/>
            </a:pPr>
            <a:r>
              <a:rPr lang="en-US" sz="1400">
                <a:latin typeface="Comic Sans MS" pitchFamily="66" charset="0"/>
              </a:rPr>
              <a:t> Not sexual harassment as long as the class materials are reasonably tailored to the class subject (nude pictures in art class are fine, nude pictures in business macroeconomics are questionable)</a:t>
            </a:r>
            <a:endParaRPr lang="en-US"/>
          </a:p>
          <a:p>
            <a:endParaRPr lang="en-US"/>
          </a:p>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4F4A9E-0E46-4C0B-A89E-970B9E237A3E}" type="slidenum">
              <a:rPr lang="en-US"/>
              <a:pPr/>
              <a:t>19</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pPr>
              <a:buFontTx/>
              <a:buChar char="•"/>
            </a:pPr>
            <a:r>
              <a:rPr lang="en-US" sz="1400" dirty="0">
                <a:latin typeface="Comic Sans MS" pitchFamily="66" charset="0"/>
              </a:rPr>
              <a:t>Freedom from sexual harassment is not only a matter of civil rights and law</a:t>
            </a:r>
          </a:p>
          <a:p>
            <a:pPr lvl="1">
              <a:buFontTx/>
              <a:buChar char="•"/>
            </a:pPr>
            <a:r>
              <a:rPr lang="en-US" sz="1400" dirty="0">
                <a:latin typeface="Comic Sans MS" pitchFamily="66" charset="0"/>
              </a:rPr>
              <a:t> It makes good business and educational sense</a:t>
            </a:r>
          </a:p>
          <a:p>
            <a:pPr lvl="1">
              <a:buFontTx/>
              <a:buChar char="•"/>
            </a:pPr>
            <a:r>
              <a:rPr lang="en-US" sz="1400" dirty="0">
                <a:latin typeface="Comic Sans MS" pitchFamily="66" charset="0"/>
              </a:rPr>
              <a:t> It is also a fundamental element of the </a:t>
            </a:r>
            <a:r>
              <a:rPr lang="en-US" sz="1400" dirty="0" smtClean="0">
                <a:latin typeface="Comic Sans MS" pitchFamily="66" charset="0"/>
              </a:rPr>
              <a:t>college’s </a:t>
            </a:r>
            <a:r>
              <a:rPr lang="en-US" sz="1400" dirty="0">
                <a:latin typeface="Comic Sans MS" pitchFamily="66" charset="0"/>
              </a:rPr>
              <a:t>vision and values</a:t>
            </a:r>
          </a:p>
          <a:p>
            <a:pPr>
              <a:buFontTx/>
              <a:buChar char="•"/>
            </a:pPr>
            <a:r>
              <a:rPr lang="en-US" sz="1400" dirty="0">
                <a:latin typeface="Comic Sans MS" pitchFamily="66" charset="0"/>
              </a:rPr>
              <a:t> Let there be no mistake, discrimination or harassment that is perpetrated by any member of USF - faculty, staff, or student - and especially sexual harassment, has no place on any of the </a:t>
            </a:r>
            <a:r>
              <a:rPr lang="en-US" sz="1400" dirty="0" smtClean="0">
                <a:latin typeface="Comic Sans MS" pitchFamily="66" charset="0"/>
              </a:rPr>
              <a:t>college </a:t>
            </a:r>
            <a:r>
              <a:rPr lang="en-US" sz="1400" dirty="0">
                <a:latin typeface="Comic Sans MS" pitchFamily="66" charset="0"/>
              </a:rPr>
              <a:t>of South Florida campuses or at any USF-sponsored function, regardless of location</a:t>
            </a:r>
          </a:p>
          <a:p>
            <a:pPr>
              <a:buFontTx/>
              <a:buChar char="•"/>
            </a:pPr>
            <a:r>
              <a:rPr lang="en-US" sz="1400" dirty="0">
                <a:latin typeface="Comic Sans MS" pitchFamily="66" charset="0"/>
              </a:rPr>
              <a:t> One our past-presidents stated it succinctly and clearly in this statement</a:t>
            </a:r>
          </a:p>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F18592-2307-4246-918A-B09CE78C1D14}" type="slidenum">
              <a:rPr lang="en-US"/>
              <a:pPr/>
              <a:t>2</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pPr>
              <a:buFontTx/>
              <a:buChar char="•"/>
            </a:pPr>
            <a:r>
              <a:rPr lang="en-US" sz="1400">
                <a:latin typeface="Comic Sans MS" pitchFamily="66" charset="0"/>
              </a:rPr>
              <a:t> Review agenda items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81551C-8050-4EF5-B26C-85BF8B6D953F}" type="slidenum">
              <a:rPr lang="en-US"/>
              <a:pPr/>
              <a:t>20</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xfrm>
            <a:off x="914400" y="4373563"/>
            <a:ext cx="5105400" cy="4541837"/>
          </a:xfrm>
        </p:spPr>
        <p:txBody>
          <a:bodyPr/>
          <a:lstStyle/>
          <a:p>
            <a:pPr>
              <a:buFontTx/>
              <a:buChar char="•"/>
            </a:pPr>
            <a:r>
              <a:rPr lang="en-US" sz="1400">
                <a:latin typeface="Comic Sans MS" pitchFamily="66" charset="0"/>
              </a:rPr>
              <a:t>USF policy  not only implements the law, but provides employees and students the opportunity to succeed</a:t>
            </a:r>
          </a:p>
          <a:p>
            <a:pPr>
              <a:buFontTx/>
              <a:buChar char="•"/>
            </a:pPr>
            <a:r>
              <a:rPr lang="en-US" sz="1400">
                <a:latin typeface="Comic Sans MS" pitchFamily="66" charset="0"/>
              </a:rPr>
              <a:t> USF 0-008, Sexual Harassment</a:t>
            </a:r>
          </a:p>
          <a:p>
            <a:pPr lvl="1">
              <a:buFontTx/>
              <a:buChar char="•"/>
            </a:pPr>
            <a:r>
              <a:rPr lang="en-US" sz="1400">
                <a:latin typeface="Comic Sans MS" pitchFamily="66" charset="0"/>
              </a:rPr>
              <a:t> Take out  that policy and let’s see what it says</a:t>
            </a:r>
          </a:p>
          <a:p>
            <a:pPr>
              <a:buFontTx/>
              <a:buChar char="•"/>
            </a:pPr>
            <a:r>
              <a:rPr lang="en-US" sz="1400">
                <a:latin typeface="Comic Sans MS" pitchFamily="66" charset="0"/>
              </a:rPr>
              <a:t> The policy starts with a definition, same as slide 10</a:t>
            </a:r>
          </a:p>
          <a:p>
            <a:pPr>
              <a:buFontTx/>
              <a:buChar char="•"/>
            </a:pPr>
            <a:r>
              <a:rPr lang="en-US" sz="1400">
                <a:latin typeface="Comic Sans MS" pitchFamily="66" charset="0"/>
              </a:rPr>
              <a:t> The policy makes it very clear that sexual harassment is unacceptable and prohibits sexual harassment</a:t>
            </a:r>
          </a:p>
          <a:p>
            <a:pPr lvl="1">
              <a:buFontTx/>
              <a:buChar char="•"/>
            </a:pPr>
            <a:r>
              <a:rPr lang="en-US" sz="1400">
                <a:latin typeface="Comic Sans MS" pitchFamily="66" charset="0"/>
              </a:rPr>
              <a:t> By or between any  faculty, staff or students</a:t>
            </a:r>
          </a:p>
          <a:p>
            <a:pPr lvl="1">
              <a:buFontTx/>
              <a:buChar char="•"/>
            </a:pPr>
            <a:r>
              <a:rPr lang="en-US" sz="1400">
                <a:latin typeface="Comic Sans MS" pitchFamily="66" charset="0"/>
              </a:rPr>
              <a:t> By any  faculty, staff or student against any individual not an employee or student</a:t>
            </a:r>
          </a:p>
          <a:p>
            <a:pPr lvl="1">
              <a:buFontTx/>
              <a:buChar char="•"/>
            </a:pPr>
            <a:r>
              <a:rPr lang="en-US" sz="1400">
                <a:latin typeface="Comic Sans MS" pitchFamily="66" charset="0"/>
              </a:rPr>
              <a:t> By a vendor or external individual against any faculty, staff, or student</a:t>
            </a:r>
          </a:p>
          <a:p>
            <a:pPr lvl="1">
              <a:buFontTx/>
              <a:buChar char="•"/>
            </a:pPr>
            <a:r>
              <a:rPr lang="en-US" sz="1400">
                <a:latin typeface="Comic Sans MS" pitchFamily="66" charset="0"/>
              </a:rPr>
              <a:t> Retaliation by any faculty, staff, or student against anyone who, in good faith, alleges sexual harassment, or participates in an investigation</a:t>
            </a:r>
          </a:p>
          <a:p>
            <a:pPr lvl="1">
              <a:buFontTx/>
              <a:buChar char="•"/>
            </a:pPr>
            <a:r>
              <a:rPr lang="en-US" sz="1400">
                <a:latin typeface="Comic Sans MS" pitchFamily="66" charset="0"/>
              </a:rPr>
              <a:t> Knowingly making false accusation of sexual  harassment or making false statements in an inquiry</a:t>
            </a:r>
          </a:p>
          <a:p>
            <a:pPr>
              <a:buFontTx/>
              <a:buChar char="•"/>
            </a:pPr>
            <a:r>
              <a:rPr lang="en-US" sz="1400">
                <a:latin typeface="Comic Sans MS" pitchFamily="66" charset="0"/>
              </a:rPr>
              <a:t> Review examples of prohibited conduct</a:t>
            </a:r>
          </a:p>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0647F4-C00F-4D11-97EF-8246185A89C7}" type="slidenum">
              <a:rPr lang="en-US"/>
              <a:pPr/>
              <a:t>21</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pPr>
              <a:buFontTx/>
              <a:buChar char="•"/>
            </a:pPr>
            <a:r>
              <a:rPr lang="en-US" sz="1400" dirty="0">
                <a:latin typeface="Comic Sans MS" pitchFamily="66" charset="0"/>
              </a:rPr>
              <a:t>The policy also cautions against amorous or sexual relationships</a:t>
            </a:r>
          </a:p>
          <a:p>
            <a:pPr lvl="1">
              <a:lnSpc>
                <a:spcPct val="80000"/>
              </a:lnSpc>
              <a:buFontTx/>
              <a:buChar char="•"/>
            </a:pPr>
            <a:r>
              <a:rPr lang="en-US" sz="1400" dirty="0">
                <a:latin typeface="Comic Sans MS" pitchFamily="66" charset="0"/>
              </a:rPr>
              <a:t> They are risky</a:t>
            </a:r>
          </a:p>
          <a:p>
            <a:pPr lvl="1">
              <a:lnSpc>
                <a:spcPct val="80000"/>
              </a:lnSpc>
              <a:buFontTx/>
              <a:buChar char="•"/>
            </a:pPr>
            <a:r>
              <a:rPr lang="en-US" sz="1400" dirty="0">
                <a:latin typeface="Comic Sans MS" pitchFamily="66" charset="0"/>
              </a:rPr>
              <a:t> Could lead to a charge</a:t>
            </a:r>
          </a:p>
          <a:p>
            <a:pPr lvl="1">
              <a:lnSpc>
                <a:spcPct val="80000"/>
              </a:lnSpc>
              <a:buFontTx/>
              <a:buChar char="•"/>
            </a:pPr>
            <a:r>
              <a:rPr lang="en-US" sz="1400" dirty="0">
                <a:latin typeface="Comic Sans MS" pitchFamily="66" charset="0"/>
              </a:rPr>
              <a:t> Could be a conflict of interest</a:t>
            </a:r>
          </a:p>
          <a:p>
            <a:pPr lvl="1">
              <a:lnSpc>
                <a:spcPct val="80000"/>
              </a:lnSpc>
              <a:buFontTx/>
              <a:buChar char="•"/>
            </a:pPr>
            <a:r>
              <a:rPr lang="en-US" sz="1400" dirty="0">
                <a:latin typeface="Comic Sans MS" pitchFamily="66" charset="0"/>
              </a:rPr>
              <a:t> Perceptions</a:t>
            </a:r>
          </a:p>
          <a:p>
            <a:pPr>
              <a:buFontTx/>
              <a:buChar char="•"/>
            </a:pPr>
            <a:r>
              <a:rPr lang="en-US" sz="1400" dirty="0">
                <a:latin typeface="Comic Sans MS" pitchFamily="66" charset="0"/>
              </a:rPr>
              <a:t> If you are being sexually harassed, the policy also tells you what you need to do</a:t>
            </a:r>
          </a:p>
          <a:p>
            <a:pPr lvl="1">
              <a:buFontTx/>
              <a:buChar char="•"/>
            </a:pPr>
            <a:r>
              <a:rPr lang="en-US" sz="1400" dirty="0">
                <a:latin typeface="Comic Sans MS" pitchFamily="66" charset="0"/>
              </a:rPr>
              <a:t> Tell the harasser that his/her actions are unwanted, offensive, and must stop</a:t>
            </a:r>
          </a:p>
          <a:p>
            <a:pPr lvl="1">
              <a:buFontTx/>
              <a:buChar char="•"/>
            </a:pPr>
            <a:r>
              <a:rPr lang="en-US" sz="1400" dirty="0">
                <a:latin typeface="Comic Sans MS" pitchFamily="66" charset="0"/>
              </a:rPr>
              <a:t> Tell your supervisor or the head of the department, or the next higher-level administrator</a:t>
            </a:r>
          </a:p>
          <a:p>
            <a:pPr lvl="1">
              <a:buFontTx/>
              <a:buChar char="•"/>
            </a:pPr>
            <a:r>
              <a:rPr lang="en-US" sz="1400" dirty="0">
                <a:latin typeface="Comic Sans MS" pitchFamily="66" charset="0"/>
              </a:rPr>
              <a:t> Report the harassment to the Office of Equal Opportunity Affairs</a:t>
            </a:r>
          </a:p>
          <a:p>
            <a:pPr>
              <a:buFontTx/>
              <a:buChar char="•"/>
            </a:pPr>
            <a:r>
              <a:rPr lang="en-US" sz="1400" dirty="0">
                <a:latin typeface="Comic Sans MS" pitchFamily="66" charset="0"/>
              </a:rPr>
              <a:t> The policy also explains that complaints of sexual harassment may be filed within the </a:t>
            </a:r>
            <a:r>
              <a:rPr lang="en-US" sz="1400" dirty="0" smtClean="0">
                <a:latin typeface="Comic Sans MS" pitchFamily="66" charset="0"/>
              </a:rPr>
              <a:t>college </a:t>
            </a:r>
            <a:r>
              <a:rPr lang="en-US" sz="1400" dirty="0">
                <a:latin typeface="Comic Sans MS" pitchFamily="66" charset="0"/>
              </a:rPr>
              <a:t>or externally</a:t>
            </a:r>
          </a:p>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8ACB1F-CB3B-4D26-B536-F93E8D2C2E13}" type="slidenum">
              <a:rPr lang="en-US"/>
              <a:pPr/>
              <a:t>22</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pPr>
              <a:lnSpc>
                <a:spcPct val="80000"/>
              </a:lnSpc>
              <a:buFontTx/>
              <a:buChar char="•"/>
            </a:pPr>
            <a:r>
              <a:rPr lang="en-US" sz="1400">
                <a:latin typeface="Comic Sans MS" pitchFamily="66" charset="0"/>
              </a:rPr>
              <a:t>Who can file a complaint of sexual harassment?</a:t>
            </a:r>
          </a:p>
          <a:p>
            <a:pPr lvl="1">
              <a:lnSpc>
                <a:spcPct val="80000"/>
              </a:lnSpc>
              <a:buFontTx/>
              <a:buChar char="•"/>
            </a:pPr>
            <a:r>
              <a:rPr lang="en-US" sz="1400">
                <a:latin typeface="Comic Sans MS" pitchFamily="66" charset="0"/>
              </a:rPr>
              <a:t> The person who believes he/she is being harassed</a:t>
            </a:r>
          </a:p>
          <a:p>
            <a:pPr lvl="1">
              <a:buFontTx/>
              <a:buChar char="•"/>
            </a:pPr>
            <a:r>
              <a:rPr lang="en-US" sz="1400">
                <a:latin typeface="Comic Sans MS" pitchFamily="66" charset="0"/>
              </a:rPr>
              <a:t> Any person with knowledge of sexual harassment or who becomes aware of alleged sexual harassment on behalf of another</a:t>
            </a:r>
          </a:p>
          <a:p>
            <a:endParaRPr lang="en-US"/>
          </a:p>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932041-EA5D-4BC9-A5A6-1F3557BD647C}" type="slidenum">
              <a:rPr lang="en-US"/>
              <a:pPr/>
              <a:t>23</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pPr>
              <a:buFontTx/>
              <a:buChar char="•"/>
            </a:pPr>
            <a:r>
              <a:rPr lang="en-US" sz="1400">
                <a:latin typeface="Comic Sans MS" pitchFamily="66" charset="0"/>
              </a:rPr>
              <a:t>Who doesn’t have an option and </a:t>
            </a:r>
            <a:r>
              <a:rPr lang="en-US" sz="1400" u="sng">
                <a:latin typeface="Comic Sans MS" pitchFamily="66" charset="0"/>
              </a:rPr>
              <a:t>must</a:t>
            </a:r>
            <a:r>
              <a:rPr lang="en-US" sz="1400">
                <a:latin typeface="Comic Sans MS" pitchFamily="66" charset="0"/>
              </a:rPr>
              <a:t> report sexual  harassment?</a:t>
            </a:r>
          </a:p>
          <a:p>
            <a:pPr lvl="1">
              <a:buFontTx/>
              <a:buChar char="•"/>
            </a:pPr>
            <a:r>
              <a:rPr lang="en-US" sz="1400">
                <a:latin typeface="Comic Sans MS" pitchFamily="66" charset="0"/>
              </a:rPr>
              <a:t> Supervisory employees</a:t>
            </a:r>
          </a:p>
          <a:p>
            <a:pPr lvl="2">
              <a:buFontTx/>
              <a:buChar char="•"/>
            </a:pPr>
            <a:r>
              <a:rPr lang="en-US" sz="1400">
                <a:latin typeface="Comic Sans MS" pitchFamily="66" charset="0"/>
              </a:rPr>
              <a:t> Any administrative employee</a:t>
            </a:r>
          </a:p>
          <a:p>
            <a:pPr lvl="2">
              <a:buFontTx/>
              <a:buChar char="•"/>
            </a:pPr>
            <a:r>
              <a:rPr lang="en-US" sz="1400">
                <a:latin typeface="Comic Sans MS" pitchFamily="66" charset="0"/>
              </a:rPr>
              <a:t> Any employee who supervises one or more employees</a:t>
            </a:r>
          </a:p>
          <a:p>
            <a:pPr lvl="2">
              <a:buFontTx/>
              <a:buChar char="•"/>
            </a:pPr>
            <a:r>
              <a:rPr lang="en-US" sz="1400">
                <a:latin typeface="Comic Sans MS" pitchFamily="66" charset="0"/>
              </a:rPr>
              <a:t> Includes  Deans, Directors, Department Chairs, Coordinators, Unit Heads, Principal Investigators, and all members of the faculty (including adjunct faculty) when they are supervising or teaching the student who is complaining</a:t>
            </a:r>
          </a:p>
          <a:p>
            <a:pPr>
              <a:buFontTx/>
              <a:buChar char="•"/>
            </a:pPr>
            <a:r>
              <a:rPr lang="en-US" sz="1400">
                <a:latin typeface="Comic Sans MS" pitchFamily="66" charset="0"/>
              </a:rPr>
              <a:t> A formal complaint must be filed within 90 days of the incident</a:t>
            </a:r>
          </a:p>
          <a:p>
            <a:pPr>
              <a:buFontTx/>
              <a:buChar char="•"/>
            </a:pPr>
            <a:r>
              <a:rPr lang="en-US" sz="1400">
                <a:latin typeface="Comic Sans MS" pitchFamily="66" charset="0"/>
              </a:rPr>
              <a:t> Complaints are investigated by EOA</a:t>
            </a:r>
          </a:p>
          <a:p>
            <a:pPr>
              <a:buFontTx/>
              <a:buChar char="•"/>
            </a:pPr>
            <a:r>
              <a:rPr lang="en-US" sz="1400">
                <a:latin typeface="Comic Sans MS" pitchFamily="66" charset="0"/>
              </a:rPr>
              <a:t> Decisions may be appealed to the VP, BHRIT</a:t>
            </a:r>
          </a:p>
          <a:p>
            <a:pPr>
              <a:buFontTx/>
              <a:buChar char="•"/>
            </a:pPr>
            <a:r>
              <a:rPr lang="en-US" sz="1400">
                <a:latin typeface="Comic Sans MS" pitchFamily="66" charset="0"/>
              </a:rPr>
              <a:t> Help is available</a:t>
            </a:r>
          </a:p>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4C70EB-F006-4BA0-83C2-312293469A77}" type="slidenum">
              <a:rPr lang="en-US"/>
              <a:pPr/>
              <a:t>24</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pPr>
              <a:buFontTx/>
              <a:buChar char="•"/>
            </a:pPr>
            <a:r>
              <a:rPr lang="en-US" sz="1400" dirty="0">
                <a:latin typeface="Comic Sans MS" pitchFamily="66" charset="0"/>
              </a:rPr>
              <a:t>The best forms of prevention are contained in your handout</a:t>
            </a:r>
          </a:p>
          <a:p>
            <a:pPr>
              <a:buFontTx/>
              <a:buChar char="•"/>
            </a:pPr>
            <a:r>
              <a:rPr lang="en-US" sz="1400" dirty="0">
                <a:latin typeface="Comic Sans MS" pitchFamily="66" charset="0"/>
              </a:rPr>
              <a:t> Department heads can also implement and enforce policies that complement the </a:t>
            </a:r>
            <a:r>
              <a:rPr lang="en-US" sz="1400" dirty="0" smtClean="0">
                <a:latin typeface="Comic Sans MS" pitchFamily="66" charset="0"/>
              </a:rPr>
              <a:t>college </a:t>
            </a:r>
            <a:r>
              <a:rPr lang="en-US" sz="1400" dirty="0">
                <a:latin typeface="Comic Sans MS" pitchFamily="66" charset="0"/>
              </a:rPr>
              <a:t>policy and strengthen the prohibitions against sexual harassment</a:t>
            </a:r>
          </a:p>
          <a:p>
            <a:pPr>
              <a:buFontTx/>
              <a:buChar char="•"/>
            </a:pPr>
            <a:r>
              <a:rPr lang="en-US" sz="1400" dirty="0">
                <a:latin typeface="Comic Sans MS" pitchFamily="66" charset="0"/>
              </a:rPr>
              <a:t> Department heads and supervisors can take prompt action when complaints do come up</a:t>
            </a:r>
          </a:p>
          <a:p>
            <a:pPr>
              <a:buFontTx/>
              <a:buChar char="•"/>
            </a:pPr>
            <a:r>
              <a:rPr lang="en-US" sz="1400" dirty="0">
                <a:latin typeface="Comic Sans MS" pitchFamily="66" charset="0"/>
              </a:rPr>
              <a:t> And implementing a “zero tolerance” policy against retaliation is one of the best deterrents to  sexual harassment</a:t>
            </a:r>
          </a:p>
          <a:p>
            <a:pPr>
              <a:buFontTx/>
              <a:buChar char="•"/>
            </a:pPr>
            <a:r>
              <a:rPr lang="en-US" sz="1400" dirty="0">
                <a:latin typeface="Comic Sans MS" pitchFamily="66" charset="0"/>
              </a:rPr>
              <a:t> A clear signal must be sent out - don’t even think about sexual harassment, because the cost is too great</a:t>
            </a:r>
          </a:p>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A09507-F817-43CD-A1B8-298C2F0BD708}" type="slidenum">
              <a:rPr lang="en-US"/>
              <a:pPr/>
              <a:t>25</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pPr>
              <a:buFontTx/>
              <a:buChar char="•"/>
            </a:pPr>
            <a:r>
              <a:rPr lang="en-US" sz="1400">
                <a:latin typeface="Comic Sans MS" pitchFamily="66" charset="0"/>
              </a:rPr>
              <a:t>Review these points in summary</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5C6F4E-95FA-459A-877C-82D1737FA7C7}" type="slidenum">
              <a:rPr lang="en-US"/>
              <a:pPr/>
              <a:t>3</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pPr>
              <a:buFontTx/>
              <a:buChar char="•"/>
            </a:pPr>
            <a:r>
              <a:rPr lang="en-US" sz="1400">
                <a:latin typeface="Comic Sans MS" pitchFamily="66" charset="0"/>
              </a:rPr>
              <a:t> Review objectives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D1DB17-7997-4B00-BFB7-48B95F12C340}" type="slidenum">
              <a:rPr lang="en-US"/>
              <a:pPr/>
              <a:t>4</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pPr>
              <a:buFontTx/>
              <a:buChar char="•"/>
            </a:pPr>
            <a:r>
              <a:rPr lang="en-US" sz="1400">
                <a:latin typeface="Comic Sans MS" pitchFamily="66" charset="0"/>
              </a:rPr>
              <a:t> Please take a few minutes to write down answers to the questions in the front of your packet labeled “Pre-Training Survey”</a:t>
            </a:r>
          </a:p>
          <a:p>
            <a:pPr>
              <a:buFontTx/>
              <a:buChar char="•"/>
            </a:pPr>
            <a:r>
              <a:rPr lang="en-US" sz="1400">
                <a:latin typeface="Comic Sans MS" pitchFamily="66" charset="0"/>
              </a:rPr>
              <a:t> Give them 3 to 5 minutes to complete this activity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0A0D52-AD1B-4ED6-96F3-0FF95777511A}" type="slidenum">
              <a:rPr lang="en-US"/>
              <a:pPr/>
              <a:t>5</a:t>
            </a:fld>
            <a:endParaRPr lang="en-US"/>
          </a:p>
        </p:txBody>
      </p:sp>
      <p:sp>
        <p:nvSpPr>
          <p:cNvPr id="95236" name="Rectangle 3076"/>
          <p:cNvSpPr>
            <a:spLocks noGrp="1" noRot="1" noChangeAspect="1" noChangeArrowheads="1" noTextEdit="1"/>
          </p:cNvSpPr>
          <p:nvPr>
            <p:ph type="sldImg"/>
          </p:nvPr>
        </p:nvSpPr>
        <p:spPr>
          <a:ln/>
        </p:spPr>
      </p:sp>
      <p:sp>
        <p:nvSpPr>
          <p:cNvPr id="95237" name="Rectangle 3077"/>
          <p:cNvSpPr>
            <a:spLocks noGrp="1" noChangeArrowheads="1"/>
          </p:cNvSpPr>
          <p:nvPr>
            <p:ph type="body" idx="1"/>
          </p:nvPr>
        </p:nvSpPr>
        <p:spPr/>
        <p:txBody>
          <a:bodyPr/>
          <a:lstStyle/>
          <a:p>
            <a:pPr>
              <a:buFontTx/>
              <a:buChar char="•"/>
            </a:pPr>
            <a:r>
              <a:rPr lang="en-US" sz="1400">
                <a:latin typeface="Comic Sans MS" pitchFamily="66" charset="0"/>
              </a:rPr>
              <a:t>Review participants answers to a few of these questions</a:t>
            </a:r>
          </a:p>
          <a:p>
            <a:pPr>
              <a:buFontTx/>
              <a:buChar char="•"/>
            </a:pPr>
            <a:r>
              <a:rPr lang="en-US" sz="1400">
                <a:latin typeface="Comic Sans MS" pitchFamily="66" charset="0"/>
              </a:rPr>
              <a:t> Note that we will refer back to these answers later in the course for comparison</a:t>
            </a:r>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F367FB-2994-4EA8-A8E6-D646C03E723A}" type="slidenum">
              <a:rPr lang="en-US"/>
              <a:pPr/>
              <a:t>6</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pPr>
              <a:buFontTx/>
              <a:buChar char="•"/>
            </a:pPr>
            <a:r>
              <a:rPr lang="en-US" sz="1400">
                <a:latin typeface="Comic Sans MS" pitchFamily="66" charset="0"/>
              </a:rPr>
              <a:t>Review points on the slide</a:t>
            </a:r>
          </a:p>
          <a:p>
            <a:pPr>
              <a:buFontTx/>
              <a:buChar char="•"/>
            </a:pPr>
            <a:r>
              <a:rPr lang="en-US" sz="1400">
                <a:latin typeface="Comic Sans MS" pitchFamily="66" charset="0"/>
              </a:rPr>
              <a:t> Note the key points</a:t>
            </a:r>
          </a:p>
          <a:p>
            <a:pPr lvl="1">
              <a:buFontTx/>
              <a:buChar char="•"/>
            </a:pPr>
            <a:r>
              <a:rPr lang="en-US" sz="1400">
                <a:latin typeface="Comic Sans MS" pitchFamily="66" charset="0"/>
              </a:rPr>
              <a:t> Faculty/teachers/instructors are considered supervisors for purposes on implementing the law</a:t>
            </a:r>
          </a:p>
          <a:p>
            <a:pPr lvl="1">
              <a:buFontTx/>
              <a:buChar char="•"/>
            </a:pPr>
            <a:r>
              <a:rPr lang="en-US" sz="1400">
                <a:latin typeface="Comic Sans MS" pitchFamily="66" charset="0"/>
              </a:rPr>
              <a:t> The difference in power, or perceived power, is key</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237A81-B955-4B08-817E-71727D20C0B1}" type="slidenum">
              <a:rPr lang="en-US"/>
              <a:pPr/>
              <a:t>7</a:t>
            </a:fld>
            <a:endParaRPr lang="en-US"/>
          </a:p>
        </p:txBody>
      </p:sp>
      <p:sp>
        <p:nvSpPr>
          <p:cNvPr id="99332" name="Rectangle 4"/>
          <p:cNvSpPr>
            <a:spLocks noGrp="1" noRot="1" noChangeAspect="1" noChangeArrowheads="1" noTextEdit="1"/>
          </p:cNvSpPr>
          <p:nvPr>
            <p:ph type="sldImg"/>
          </p:nvPr>
        </p:nvSpPr>
        <p:spPr>
          <a:ln/>
        </p:spPr>
      </p:sp>
      <p:sp>
        <p:nvSpPr>
          <p:cNvPr id="99333" name="Rectangle 5"/>
          <p:cNvSpPr>
            <a:spLocks noGrp="1" noChangeArrowheads="1"/>
          </p:cNvSpPr>
          <p:nvPr>
            <p:ph type="body" idx="1"/>
          </p:nvPr>
        </p:nvSpPr>
        <p:spPr/>
        <p:txBody>
          <a:bodyPr/>
          <a:lstStyle/>
          <a:p>
            <a:pPr>
              <a:buFontTx/>
              <a:buChar char="•"/>
            </a:pPr>
            <a:r>
              <a:rPr lang="en-US" sz="1400">
                <a:latin typeface="Comic Sans MS" pitchFamily="66" charset="0"/>
              </a:rPr>
              <a:t>Review points on the slide</a:t>
            </a:r>
          </a:p>
          <a:p>
            <a:pPr>
              <a:buFontTx/>
              <a:buChar char="•"/>
            </a:pPr>
            <a:r>
              <a:rPr lang="en-US" sz="1400">
                <a:latin typeface="Comic Sans MS" pitchFamily="66" charset="0"/>
              </a:rPr>
              <a:t> Whether the rise in the number of complaints is the actual consequence of increased incidents or the result of better reporting, sexual harassment is unacceptable</a:t>
            </a:r>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87A979-A91A-4FD0-962B-FE1C36943306}" type="slidenum">
              <a:rPr lang="en-US"/>
              <a:pPr/>
              <a:t>8</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pPr>
              <a:buFontTx/>
              <a:buChar char="•"/>
            </a:pPr>
            <a:r>
              <a:rPr lang="en-US" sz="1400">
                <a:latin typeface="Comic Sans MS" pitchFamily="66" charset="0"/>
              </a:rPr>
              <a:t>Review points on the slide</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C15D99-968C-4190-82AA-FC71511D80DF}" type="slidenum">
              <a:rPr lang="en-US"/>
              <a:pPr/>
              <a:t>9</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pPr>
              <a:buFontTx/>
              <a:buChar char="•"/>
            </a:pPr>
            <a:r>
              <a:rPr lang="en-US" sz="1400">
                <a:latin typeface="Comic Sans MS" pitchFamily="66" charset="0"/>
              </a:rPr>
              <a:t>Review the points on the slide</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098" name="Group 2"/>
          <p:cNvGrpSpPr>
            <a:grpSpLocks/>
          </p:cNvGrpSpPr>
          <p:nvPr/>
        </p:nvGrpSpPr>
        <p:grpSpPr bwMode="auto">
          <a:xfrm>
            <a:off x="0" y="117475"/>
            <a:ext cx="9142413" cy="6738938"/>
            <a:chOff x="0" y="74"/>
            <a:chExt cx="5759" cy="4245"/>
          </a:xfrm>
        </p:grpSpPr>
        <p:sp>
          <p:nvSpPr>
            <p:cNvPr id="4099" name="Rectangle 3"/>
            <p:cNvSpPr>
              <a:spLocks noChangeArrowheads="1"/>
            </p:cNvSpPr>
            <p:nvPr/>
          </p:nvSpPr>
          <p:spPr bwMode="invGray">
            <a:xfrm>
              <a:off x="432" y="4113"/>
              <a:ext cx="2208" cy="206"/>
            </a:xfrm>
            <a:prstGeom prst="rect">
              <a:avLst/>
            </a:prstGeom>
            <a:solidFill>
              <a:schemeClr val="hlink"/>
            </a:solidFill>
            <a:ln w="9525">
              <a:noFill/>
              <a:miter lim="800000"/>
              <a:headEnd/>
              <a:tailEnd/>
            </a:ln>
            <a:effectLst/>
          </p:spPr>
          <p:txBody>
            <a:bodyPr/>
            <a:lstStyle/>
            <a:p>
              <a:endParaRPr lang="en-US"/>
            </a:p>
          </p:txBody>
        </p:sp>
        <p:sp>
          <p:nvSpPr>
            <p:cNvPr id="4100" name="Rectangle 4"/>
            <p:cNvSpPr>
              <a:spLocks noChangeArrowheads="1"/>
            </p:cNvSpPr>
            <p:nvPr/>
          </p:nvSpPr>
          <p:spPr bwMode="invGray">
            <a:xfrm>
              <a:off x="432" y="1536"/>
              <a:ext cx="5327" cy="480"/>
            </a:xfrm>
            <a:prstGeom prst="rect">
              <a:avLst/>
            </a:prstGeom>
            <a:solidFill>
              <a:schemeClr val="hlink"/>
            </a:solidFill>
            <a:ln w="9525">
              <a:noFill/>
              <a:miter lim="800000"/>
              <a:headEnd/>
              <a:tailEnd/>
            </a:ln>
            <a:effectLst/>
          </p:spPr>
          <p:txBody>
            <a:bodyPr/>
            <a:lstStyle/>
            <a:p>
              <a:endParaRPr lang="en-US"/>
            </a:p>
          </p:txBody>
        </p:sp>
        <p:sp>
          <p:nvSpPr>
            <p:cNvPr id="4101" name="Oval 5"/>
            <p:cNvSpPr>
              <a:spLocks noChangeArrowheads="1"/>
            </p:cNvSpPr>
            <p:nvPr/>
          </p:nvSpPr>
          <p:spPr bwMode="invGray">
            <a:xfrm>
              <a:off x="555" y="74"/>
              <a:ext cx="42" cy="42"/>
            </a:xfrm>
            <a:prstGeom prst="ellipse">
              <a:avLst/>
            </a:prstGeom>
            <a:solidFill>
              <a:schemeClr val="tx2"/>
            </a:solidFill>
            <a:ln w="9525">
              <a:noFill/>
              <a:round/>
              <a:headEnd/>
              <a:tailEnd/>
            </a:ln>
            <a:effectLst/>
          </p:spPr>
          <p:txBody>
            <a:bodyPr/>
            <a:lstStyle/>
            <a:p>
              <a:endParaRPr lang="en-US"/>
            </a:p>
          </p:txBody>
        </p:sp>
        <p:sp>
          <p:nvSpPr>
            <p:cNvPr id="4102" name="Oval 6"/>
            <p:cNvSpPr>
              <a:spLocks noChangeArrowheads="1"/>
            </p:cNvSpPr>
            <p:nvPr/>
          </p:nvSpPr>
          <p:spPr bwMode="invGray">
            <a:xfrm>
              <a:off x="555" y="219"/>
              <a:ext cx="42" cy="41"/>
            </a:xfrm>
            <a:prstGeom prst="ellipse">
              <a:avLst/>
            </a:prstGeom>
            <a:solidFill>
              <a:schemeClr val="tx2"/>
            </a:solidFill>
            <a:ln w="9525">
              <a:noFill/>
              <a:round/>
              <a:headEnd/>
              <a:tailEnd/>
            </a:ln>
            <a:effectLst/>
          </p:spPr>
          <p:txBody>
            <a:bodyPr/>
            <a:lstStyle/>
            <a:p>
              <a:endParaRPr lang="en-US"/>
            </a:p>
          </p:txBody>
        </p:sp>
        <p:sp>
          <p:nvSpPr>
            <p:cNvPr id="4103" name="Oval 7"/>
            <p:cNvSpPr>
              <a:spLocks noChangeArrowheads="1"/>
            </p:cNvSpPr>
            <p:nvPr/>
          </p:nvSpPr>
          <p:spPr bwMode="invGray">
            <a:xfrm>
              <a:off x="555" y="362"/>
              <a:ext cx="42" cy="41"/>
            </a:xfrm>
            <a:prstGeom prst="ellipse">
              <a:avLst/>
            </a:prstGeom>
            <a:solidFill>
              <a:schemeClr val="tx2"/>
            </a:solidFill>
            <a:ln w="9525">
              <a:noFill/>
              <a:round/>
              <a:headEnd/>
              <a:tailEnd/>
            </a:ln>
            <a:effectLst/>
          </p:spPr>
          <p:txBody>
            <a:bodyPr/>
            <a:lstStyle/>
            <a:p>
              <a:endParaRPr lang="en-US"/>
            </a:p>
          </p:txBody>
        </p:sp>
        <p:sp>
          <p:nvSpPr>
            <p:cNvPr id="4104" name="Oval 8"/>
            <p:cNvSpPr>
              <a:spLocks noChangeArrowheads="1"/>
            </p:cNvSpPr>
            <p:nvPr/>
          </p:nvSpPr>
          <p:spPr bwMode="invGray">
            <a:xfrm>
              <a:off x="555" y="651"/>
              <a:ext cx="42" cy="41"/>
            </a:xfrm>
            <a:prstGeom prst="ellipse">
              <a:avLst/>
            </a:prstGeom>
            <a:solidFill>
              <a:schemeClr val="tx2"/>
            </a:solidFill>
            <a:ln w="9525">
              <a:noFill/>
              <a:round/>
              <a:headEnd/>
              <a:tailEnd/>
            </a:ln>
            <a:effectLst/>
          </p:spPr>
          <p:txBody>
            <a:bodyPr/>
            <a:lstStyle/>
            <a:p>
              <a:endParaRPr lang="en-US"/>
            </a:p>
          </p:txBody>
        </p:sp>
        <p:sp>
          <p:nvSpPr>
            <p:cNvPr id="4105" name="Oval 9"/>
            <p:cNvSpPr>
              <a:spLocks noChangeArrowheads="1"/>
            </p:cNvSpPr>
            <p:nvPr/>
          </p:nvSpPr>
          <p:spPr bwMode="invGray">
            <a:xfrm>
              <a:off x="555" y="794"/>
              <a:ext cx="42" cy="42"/>
            </a:xfrm>
            <a:prstGeom prst="ellipse">
              <a:avLst/>
            </a:prstGeom>
            <a:solidFill>
              <a:schemeClr val="tx2"/>
            </a:solidFill>
            <a:ln w="9525">
              <a:noFill/>
              <a:round/>
              <a:headEnd/>
              <a:tailEnd/>
            </a:ln>
            <a:effectLst/>
          </p:spPr>
          <p:txBody>
            <a:bodyPr/>
            <a:lstStyle/>
            <a:p>
              <a:endParaRPr lang="en-US"/>
            </a:p>
          </p:txBody>
        </p:sp>
        <p:sp>
          <p:nvSpPr>
            <p:cNvPr id="4106" name="Oval 10"/>
            <p:cNvSpPr>
              <a:spLocks noChangeArrowheads="1"/>
            </p:cNvSpPr>
            <p:nvPr/>
          </p:nvSpPr>
          <p:spPr bwMode="invGray">
            <a:xfrm>
              <a:off x="555" y="939"/>
              <a:ext cx="42" cy="41"/>
            </a:xfrm>
            <a:prstGeom prst="ellipse">
              <a:avLst/>
            </a:prstGeom>
            <a:solidFill>
              <a:schemeClr val="tx2"/>
            </a:solidFill>
            <a:ln w="9525">
              <a:noFill/>
              <a:round/>
              <a:headEnd/>
              <a:tailEnd/>
            </a:ln>
            <a:effectLst/>
          </p:spPr>
          <p:txBody>
            <a:bodyPr/>
            <a:lstStyle/>
            <a:p>
              <a:endParaRPr lang="en-US"/>
            </a:p>
          </p:txBody>
        </p:sp>
        <p:sp>
          <p:nvSpPr>
            <p:cNvPr id="4107" name="Oval 11"/>
            <p:cNvSpPr>
              <a:spLocks noChangeArrowheads="1"/>
            </p:cNvSpPr>
            <p:nvPr/>
          </p:nvSpPr>
          <p:spPr bwMode="invGray">
            <a:xfrm>
              <a:off x="555" y="1082"/>
              <a:ext cx="42" cy="41"/>
            </a:xfrm>
            <a:prstGeom prst="ellipse">
              <a:avLst/>
            </a:prstGeom>
            <a:solidFill>
              <a:schemeClr val="tx2"/>
            </a:solidFill>
            <a:ln w="9525">
              <a:noFill/>
              <a:round/>
              <a:headEnd/>
              <a:tailEnd/>
            </a:ln>
            <a:effectLst/>
          </p:spPr>
          <p:txBody>
            <a:bodyPr/>
            <a:lstStyle/>
            <a:p>
              <a:endParaRPr lang="en-US"/>
            </a:p>
          </p:txBody>
        </p:sp>
        <p:sp>
          <p:nvSpPr>
            <p:cNvPr id="4108" name="Oval 12"/>
            <p:cNvSpPr>
              <a:spLocks noChangeArrowheads="1"/>
            </p:cNvSpPr>
            <p:nvPr/>
          </p:nvSpPr>
          <p:spPr bwMode="invGray">
            <a:xfrm>
              <a:off x="555" y="1227"/>
              <a:ext cx="42" cy="40"/>
            </a:xfrm>
            <a:prstGeom prst="ellipse">
              <a:avLst/>
            </a:prstGeom>
            <a:solidFill>
              <a:schemeClr val="tx2"/>
            </a:solidFill>
            <a:ln w="9525">
              <a:noFill/>
              <a:round/>
              <a:headEnd/>
              <a:tailEnd/>
            </a:ln>
            <a:effectLst/>
          </p:spPr>
          <p:txBody>
            <a:bodyPr/>
            <a:lstStyle/>
            <a:p>
              <a:endParaRPr lang="en-US"/>
            </a:p>
          </p:txBody>
        </p:sp>
        <p:sp>
          <p:nvSpPr>
            <p:cNvPr id="4109" name="Oval 13"/>
            <p:cNvSpPr>
              <a:spLocks noChangeArrowheads="1"/>
            </p:cNvSpPr>
            <p:nvPr/>
          </p:nvSpPr>
          <p:spPr bwMode="invGray">
            <a:xfrm>
              <a:off x="555" y="1371"/>
              <a:ext cx="42" cy="41"/>
            </a:xfrm>
            <a:prstGeom prst="ellipse">
              <a:avLst/>
            </a:prstGeom>
            <a:solidFill>
              <a:schemeClr val="tx2"/>
            </a:solidFill>
            <a:ln w="9525">
              <a:noFill/>
              <a:round/>
              <a:headEnd/>
              <a:tailEnd/>
            </a:ln>
            <a:effectLst/>
          </p:spPr>
          <p:txBody>
            <a:bodyPr/>
            <a:lstStyle/>
            <a:p>
              <a:endParaRPr lang="en-US"/>
            </a:p>
          </p:txBody>
        </p:sp>
        <p:grpSp>
          <p:nvGrpSpPr>
            <p:cNvPr id="4110" name="Group 14"/>
            <p:cNvGrpSpPr>
              <a:grpSpLocks/>
            </p:cNvGrpSpPr>
            <p:nvPr/>
          </p:nvGrpSpPr>
          <p:grpSpPr bwMode="auto">
            <a:xfrm>
              <a:off x="2859" y="4202"/>
              <a:ext cx="2729" cy="41"/>
              <a:chOff x="2859" y="4202"/>
              <a:chExt cx="2729" cy="41"/>
            </a:xfrm>
          </p:grpSpPr>
          <p:sp>
            <p:nvSpPr>
              <p:cNvPr id="4111" name="Oval 15"/>
              <p:cNvSpPr>
                <a:spLocks noChangeArrowheads="1"/>
              </p:cNvSpPr>
              <p:nvPr/>
            </p:nvSpPr>
            <p:spPr bwMode="invGray">
              <a:xfrm>
                <a:off x="2859" y="4202"/>
                <a:ext cx="42" cy="41"/>
              </a:xfrm>
              <a:prstGeom prst="ellipse">
                <a:avLst/>
              </a:prstGeom>
              <a:solidFill>
                <a:schemeClr val="tx2"/>
              </a:solidFill>
              <a:ln w="9525">
                <a:noFill/>
                <a:round/>
                <a:headEnd/>
                <a:tailEnd/>
              </a:ln>
              <a:effectLst/>
            </p:spPr>
            <p:txBody>
              <a:bodyPr/>
              <a:lstStyle/>
              <a:p>
                <a:endParaRPr lang="en-US"/>
              </a:p>
            </p:txBody>
          </p:sp>
          <p:sp>
            <p:nvSpPr>
              <p:cNvPr id="4112" name="Oval 16"/>
              <p:cNvSpPr>
                <a:spLocks noChangeArrowheads="1"/>
              </p:cNvSpPr>
              <p:nvPr/>
            </p:nvSpPr>
            <p:spPr bwMode="invGray">
              <a:xfrm>
                <a:off x="3243" y="4202"/>
                <a:ext cx="42" cy="41"/>
              </a:xfrm>
              <a:prstGeom prst="ellipse">
                <a:avLst/>
              </a:prstGeom>
              <a:solidFill>
                <a:schemeClr val="tx2"/>
              </a:solidFill>
              <a:ln w="9525">
                <a:noFill/>
                <a:round/>
                <a:headEnd/>
                <a:tailEnd/>
              </a:ln>
              <a:effectLst/>
            </p:spPr>
            <p:txBody>
              <a:bodyPr/>
              <a:lstStyle/>
              <a:p>
                <a:endParaRPr lang="en-US"/>
              </a:p>
            </p:txBody>
          </p:sp>
          <p:sp>
            <p:nvSpPr>
              <p:cNvPr id="4113" name="Oval 17"/>
              <p:cNvSpPr>
                <a:spLocks noChangeArrowheads="1"/>
              </p:cNvSpPr>
              <p:nvPr/>
            </p:nvSpPr>
            <p:spPr bwMode="invGray">
              <a:xfrm>
                <a:off x="3627" y="4202"/>
                <a:ext cx="41" cy="41"/>
              </a:xfrm>
              <a:prstGeom prst="ellipse">
                <a:avLst/>
              </a:prstGeom>
              <a:solidFill>
                <a:schemeClr val="tx2"/>
              </a:solidFill>
              <a:ln w="9525">
                <a:noFill/>
                <a:round/>
                <a:headEnd/>
                <a:tailEnd/>
              </a:ln>
              <a:effectLst/>
            </p:spPr>
            <p:txBody>
              <a:bodyPr/>
              <a:lstStyle/>
              <a:p>
                <a:endParaRPr lang="en-US"/>
              </a:p>
            </p:txBody>
          </p:sp>
          <p:sp>
            <p:nvSpPr>
              <p:cNvPr id="4114" name="Oval 18"/>
              <p:cNvSpPr>
                <a:spLocks noChangeArrowheads="1"/>
              </p:cNvSpPr>
              <p:nvPr/>
            </p:nvSpPr>
            <p:spPr bwMode="invGray">
              <a:xfrm>
                <a:off x="4011" y="4202"/>
                <a:ext cx="41" cy="41"/>
              </a:xfrm>
              <a:prstGeom prst="ellipse">
                <a:avLst/>
              </a:prstGeom>
              <a:solidFill>
                <a:schemeClr val="tx2"/>
              </a:solidFill>
              <a:ln w="9525">
                <a:noFill/>
                <a:round/>
                <a:headEnd/>
                <a:tailEnd/>
              </a:ln>
              <a:effectLst/>
            </p:spPr>
            <p:txBody>
              <a:bodyPr/>
              <a:lstStyle/>
              <a:p>
                <a:endParaRPr lang="en-US"/>
              </a:p>
            </p:txBody>
          </p:sp>
          <p:sp>
            <p:nvSpPr>
              <p:cNvPr id="4115" name="Oval 19"/>
              <p:cNvSpPr>
                <a:spLocks noChangeArrowheads="1"/>
              </p:cNvSpPr>
              <p:nvPr/>
            </p:nvSpPr>
            <p:spPr bwMode="invGray">
              <a:xfrm>
                <a:off x="4395" y="4202"/>
                <a:ext cx="42" cy="41"/>
              </a:xfrm>
              <a:prstGeom prst="ellipse">
                <a:avLst/>
              </a:prstGeom>
              <a:solidFill>
                <a:schemeClr val="tx2"/>
              </a:solidFill>
              <a:ln w="9525">
                <a:noFill/>
                <a:round/>
                <a:headEnd/>
                <a:tailEnd/>
              </a:ln>
              <a:effectLst/>
            </p:spPr>
            <p:txBody>
              <a:bodyPr/>
              <a:lstStyle/>
              <a:p>
                <a:endParaRPr lang="en-US"/>
              </a:p>
            </p:txBody>
          </p:sp>
          <p:sp>
            <p:nvSpPr>
              <p:cNvPr id="4116" name="Oval 20"/>
              <p:cNvSpPr>
                <a:spLocks noChangeArrowheads="1"/>
              </p:cNvSpPr>
              <p:nvPr/>
            </p:nvSpPr>
            <p:spPr bwMode="invGray">
              <a:xfrm>
                <a:off x="4779" y="4202"/>
                <a:ext cx="42" cy="41"/>
              </a:xfrm>
              <a:prstGeom prst="ellipse">
                <a:avLst/>
              </a:prstGeom>
              <a:solidFill>
                <a:schemeClr val="tx2"/>
              </a:solidFill>
              <a:ln w="9525">
                <a:noFill/>
                <a:round/>
                <a:headEnd/>
                <a:tailEnd/>
              </a:ln>
              <a:effectLst/>
            </p:spPr>
            <p:txBody>
              <a:bodyPr/>
              <a:lstStyle/>
              <a:p>
                <a:endParaRPr lang="en-US"/>
              </a:p>
            </p:txBody>
          </p:sp>
          <p:sp>
            <p:nvSpPr>
              <p:cNvPr id="4117" name="Oval 21"/>
              <p:cNvSpPr>
                <a:spLocks noChangeArrowheads="1"/>
              </p:cNvSpPr>
              <p:nvPr/>
            </p:nvSpPr>
            <p:spPr bwMode="invGray">
              <a:xfrm>
                <a:off x="5163" y="4202"/>
                <a:ext cx="42" cy="41"/>
              </a:xfrm>
              <a:prstGeom prst="ellipse">
                <a:avLst/>
              </a:prstGeom>
              <a:solidFill>
                <a:schemeClr val="tx2"/>
              </a:solidFill>
              <a:ln w="9525">
                <a:noFill/>
                <a:round/>
                <a:headEnd/>
                <a:tailEnd/>
              </a:ln>
              <a:effectLst/>
            </p:spPr>
            <p:txBody>
              <a:bodyPr/>
              <a:lstStyle/>
              <a:p>
                <a:endParaRPr lang="en-US"/>
              </a:p>
            </p:txBody>
          </p:sp>
          <p:sp>
            <p:nvSpPr>
              <p:cNvPr id="4118" name="Oval 22"/>
              <p:cNvSpPr>
                <a:spLocks noChangeArrowheads="1"/>
              </p:cNvSpPr>
              <p:nvPr/>
            </p:nvSpPr>
            <p:spPr bwMode="invGray">
              <a:xfrm>
                <a:off x="5547" y="4202"/>
                <a:ext cx="41" cy="41"/>
              </a:xfrm>
              <a:prstGeom prst="ellipse">
                <a:avLst/>
              </a:prstGeom>
              <a:solidFill>
                <a:schemeClr val="tx2"/>
              </a:solidFill>
              <a:ln w="9525">
                <a:noFill/>
                <a:round/>
                <a:headEnd/>
                <a:tailEnd/>
              </a:ln>
              <a:effectLst/>
            </p:spPr>
            <p:txBody>
              <a:bodyPr/>
              <a:lstStyle/>
              <a:p>
                <a:endParaRPr lang="en-US"/>
              </a:p>
            </p:txBody>
          </p:sp>
        </p:grpSp>
        <p:sp>
          <p:nvSpPr>
            <p:cNvPr id="4119" name="Oval 23"/>
            <p:cNvSpPr>
              <a:spLocks noChangeArrowheads="1"/>
            </p:cNvSpPr>
            <p:nvPr/>
          </p:nvSpPr>
          <p:spPr bwMode="invGray">
            <a:xfrm>
              <a:off x="555" y="507"/>
              <a:ext cx="42" cy="40"/>
            </a:xfrm>
            <a:prstGeom prst="ellipse">
              <a:avLst/>
            </a:prstGeom>
            <a:solidFill>
              <a:schemeClr val="tx2"/>
            </a:solidFill>
            <a:ln w="9525">
              <a:noFill/>
              <a:round/>
              <a:headEnd/>
              <a:tailEnd/>
            </a:ln>
            <a:effectLst/>
          </p:spPr>
          <p:txBody>
            <a:bodyPr/>
            <a:lstStyle/>
            <a:p>
              <a:endParaRPr lang="en-US"/>
            </a:p>
          </p:txBody>
        </p:sp>
        <p:grpSp>
          <p:nvGrpSpPr>
            <p:cNvPr id="4120" name="Group 24"/>
            <p:cNvGrpSpPr>
              <a:grpSpLocks/>
            </p:cNvGrpSpPr>
            <p:nvPr/>
          </p:nvGrpSpPr>
          <p:grpSpPr bwMode="auto">
            <a:xfrm>
              <a:off x="0" y="2327"/>
              <a:ext cx="1203" cy="1203"/>
              <a:chOff x="0" y="2327"/>
              <a:chExt cx="1203" cy="1203"/>
            </a:xfrm>
          </p:grpSpPr>
          <p:sp>
            <p:nvSpPr>
              <p:cNvPr id="4121" name="Freeform 25"/>
              <p:cNvSpPr>
                <a:spLocks/>
              </p:cNvSpPr>
              <p:nvPr/>
            </p:nvSpPr>
            <p:spPr bwMode="invGray">
              <a:xfrm>
                <a:off x="0" y="2394"/>
                <a:ext cx="443" cy="1033"/>
              </a:xfrm>
              <a:custGeom>
                <a:avLst/>
                <a:gdLst/>
                <a:ahLst/>
                <a:cxnLst>
                  <a:cxn ang="0">
                    <a:pos x="290" y="1016"/>
                  </a:cxn>
                  <a:cxn ang="0">
                    <a:pos x="316" y="974"/>
                  </a:cxn>
                  <a:cxn ang="0">
                    <a:pos x="354" y="920"/>
                  </a:cxn>
                  <a:cxn ang="0">
                    <a:pos x="384" y="884"/>
                  </a:cxn>
                  <a:cxn ang="0">
                    <a:pos x="381" y="832"/>
                  </a:cxn>
                  <a:cxn ang="0">
                    <a:pos x="370" y="794"/>
                  </a:cxn>
                  <a:cxn ang="0">
                    <a:pos x="361" y="760"/>
                  </a:cxn>
                  <a:cxn ang="0">
                    <a:pos x="361" y="734"/>
                  </a:cxn>
                  <a:cxn ang="0">
                    <a:pos x="359" y="707"/>
                  </a:cxn>
                  <a:cxn ang="0">
                    <a:pos x="373" y="691"/>
                  </a:cxn>
                  <a:cxn ang="0">
                    <a:pos x="391" y="686"/>
                  </a:cxn>
                  <a:cxn ang="0">
                    <a:pos x="395" y="680"/>
                  </a:cxn>
                  <a:cxn ang="0">
                    <a:pos x="390" y="671"/>
                  </a:cxn>
                  <a:cxn ang="0">
                    <a:pos x="386" y="660"/>
                  </a:cxn>
                  <a:cxn ang="0">
                    <a:pos x="437" y="635"/>
                  </a:cxn>
                  <a:cxn ang="0">
                    <a:pos x="442" y="619"/>
                  </a:cxn>
                  <a:cxn ang="0">
                    <a:pos x="438" y="604"/>
                  </a:cxn>
                  <a:cxn ang="0">
                    <a:pos x="400" y="543"/>
                  </a:cxn>
                  <a:cxn ang="0">
                    <a:pos x="384" y="474"/>
                  </a:cxn>
                  <a:cxn ang="0">
                    <a:pos x="354" y="455"/>
                  </a:cxn>
                  <a:cxn ang="0">
                    <a:pos x="326" y="433"/>
                  </a:cxn>
                  <a:cxn ang="0">
                    <a:pos x="312" y="411"/>
                  </a:cxn>
                  <a:cxn ang="0">
                    <a:pos x="307" y="391"/>
                  </a:cxn>
                  <a:cxn ang="0">
                    <a:pos x="290" y="339"/>
                  </a:cxn>
                  <a:cxn ang="0">
                    <a:pos x="308" y="289"/>
                  </a:cxn>
                  <a:cxn ang="0">
                    <a:pos x="298" y="278"/>
                  </a:cxn>
                  <a:cxn ang="0">
                    <a:pos x="280" y="307"/>
                  </a:cxn>
                  <a:cxn ang="0">
                    <a:pos x="269" y="283"/>
                  </a:cxn>
                  <a:cxn ang="0">
                    <a:pos x="272" y="224"/>
                  </a:cxn>
                  <a:cxn ang="0">
                    <a:pos x="280" y="177"/>
                  </a:cxn>
                  <a:cxn ang="0">
                    <a:pos x="280" y="146"/>
                  </a:cxn>
                  <a:cxn ang="0">
                    <a:pos x="281" y="123"/>
                  </a:cxn>
                  <a:cxn ang="0">
                    <a:pos x="290" y="104"/>
                  </a:cxn>
                  <a:cxn ang="0">
                    <a:pos x="296" y="97"/>
                  </a:cxn>
                  <a:cxn ang="0">
                    <a:pos x="298" y="94"/>
                  </a:cxn>
                  <a:cxn ang="0">
                    <a:pos x="301" y="92"/>
                  </a:cxn>
                  <a:cxn ang="0">
                    <a:pos x="307" y="83"/>
                  </a:cxn>
                  <a:cxn ang="0">
                    <a:pos x="317" y="79"/>
                  </a:cxn>
                  <a:cxn ang="0">
                    <a:pos x="328" y="77"/>
                  </a:cxn>
                  <a:cxn ang="0">
                    <a:pos x="337" y="74"/>
                  </a:cxn>
                  <a:cxn ang="0">
                    <a:pos x="345" y="67"/>
                  </a:cxn>
                  <a:cxn ang="0">
                    <a:pos x="337" y="50"/>
                  </a:cxn>
                  <a:cxn ang="0">
                    <a:pos x="337" y="47"/>
                  </a:cxn>
                  <a:cxn ang="0">
                    <a:pos x="337" y="43"/>
                  </a:cxn>
                  <a:cxn ang="0">
                    <a:pos x="337" y="41"/>
                  </a:cxn>
                  <a:cxn ang="0">
                    <a:pos x="334" y="38"/>
                  </a:cxn>
                  <a:cxn ang="0">
                    <a:pos x="321" y="21"/>
                  </a:cxn>
                  <a:cxn ang="0">
                    <a:pos x="316" y="0"/>
                  </a:cxn>
                  <a:cxn ang="0">
                    <a:pos x="188" y="94"/>
                  </a:cxn>
                  <a:cxn ang="0">
                    <a:pos x="88" y="218"/>
                  </a:cxn>
                  <a:cxn ang="0">
                    <a:pos x="21" y="366"/>
                  </a:cxn>
                  <a:cxn ang="0">
                    <a:pos x="0" y="530"/>
                  </a:cxn>
                  <a:cxn ang="0">
                    <a:pos x="20" y="680"/>
                  </a:cxn>
                  <a:cxn ang="0">
                    <a:pos x="74" y="819"/>
                  </a:cxn>
                  <a:cxn ang="0">
                    <a:pos x="160" y="938"/>
                  </a:cxn>
                  <a:cxn ang="0">
                    <a:pos x="272" y="1032"/>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6" y="97"/>
                    </a:lnTo>
                    <a:lnTo>
                      <a:pt x="298" y="94"/>
                    </a:lnTo>
                    <a:lnTo>
                      <a:pt x="298" y="94"/>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50"/>
                    </a:lnTo>
                    <a:lnTo>
                      <a:pt x="337" y="47"/>
                    </a:lnTo>
                    <a:lnTo>
                      <a:pt x="337" y="47"/>
                    </a:lnTo>
                    <a:lnTo>
                      <a:pt x="337" y="43"/>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w="9525">
                <a:noFill/>
                <a:round/>
                <a:headEnd type="none" w="sm" len="sm"/>
                <a:tailEnd type="none" w="sm" len="sm"/>
              </a:ln>
              <a:effectLst/>
            </p:spPr>
            <p:txBody>
              <a:bodyPr/>
              <a:lstStyle/>
              <a:p>
                <a:endParaRPr lang="en-US"/>
              </a:p>
            </p:txBody>
          </p:sp>
          <p:sp>
            <p:nvSpPr>
              <p:cNvPr id="4122" name="Freeform 26"/>
              <p:cNvSpPr>
                <a:spLocks/>
              </p:cNvSpPr>
              <p:nvPr/>
            </p:nvSpPr>
            <p:spPr bwMode="invGray">
              <a:xfrm>
                <a:off x="379" y="2327"/>
                <a:ext cx="824" cy="1203"/>
              </a:xfrm>
              <a:custGeom>
                <a:avLst/>
                <a:gdLst/>
                <a:ahLst/>
                <a:cxnLst>
                  <a:cxn ang="0">
                    <a:pos x="796" y="688"/>
                  </a:cxn>
                  <a:cxn ang="0">
                    <a:pos x="756" y="641"/>
                  </a:cxn>
                  <a:cxn ang="0">
                    <a:pos x="812" y="615"/>
                  </a:cxn>
                  <a:cxn ang="0">
                    <a:pos x="814" y="502"/>
                  </a:cxn>
                  <a:cxn ang="0">
                    <a:pos x="705" y="247"/>
                  </a:cxn>
                  <a:cxn ang="0">
                    <a:pos x="651" y="262"/>
                  </a:cxn>
                  <a:cxn ang="0">
                    <a:pos x="574" y="289"/>
                  </a:cxn>
                  <a:cxn ang="0">
                    <a:pos x="536" y="258"/>
                  </a:cxn>
                  <a:cxn ang="0">
                    <a:pos x="563" y="170"/>
                  </a:cxn>
                  <a:cxn ang="0">
                    <a:pos x="532" y="81"/>
                  </a:cxn>
                  <a:cxn ang="0">
                    <a:pos x="455" y="56"/>
                  </a:cxn>
                  <a:cxn ang="0">
                    <a:pos x="484" y="150"/>
                  </a:cxn>
                  <a:cxn ang="0">
                    <a:pos x="465" y="190"/>
                  </a:cxn>
                  <a:cxn ang="0">
                    <a:pos x="442" y="200"/>
                  </a:cxn>
                  <a:cxn ang="0">
                    <a:pos x="419" y="164"/>
                  </a:cxn>
                  <a:cxn ang="0">
                    <a:pos x="381" y="108"/>
                  </a:cxn>
                  <a:cxn ang="0">
                    <a:pos x="406" y="108"/>
                  </a:cxn>
                  <a:cxn ang="0">
                    <a:pos x="424" y="72"/>
                  </a:cxn>
                  <a:cxn ang="0">
                    <a:pos x="325" y="0"/>
                  </a:cxn>
                  <a:cxn ang="0">
                    <a:pos x="281" y="27"/>
                  </a:cxn>
                  <a:cxn ang="0">
                    <a:pos x="240" y="72"/>
                  </a:cxn>
                  <a:cxn ang="0">
                    <a:pos x="209" y="114"/>
                  </a:cxn>
                  <a:cxn ang="0">
                    <a:pos x="209" y="150"/>
                  </a:cxn>
                  <a:cxn ang="0">
                    <a:pos x="240" y="164"/>
                  </a:cxn>
                  <a:cxn ang="0">
                    <a:pos x="209" y="222"/>
                  </a:cxn>
                  <a:cxn ang="0">
                    <a:pos x="213" y="242"/>
                  </a:cxn>
                  <a:cxn ang="0">
                    <a:pos x="267" y="222"/>
                  </a:cxn>
                  <a:cxn ang="0">
                    <a:pos x="303" y="170"/>
                  </a:cxn>
                  <a:cxn ang="0">
                    <a:pos x="354" y="231"/>
                  </a:cxn>
                  <a:cxn ang="0">
                    <a:pos x="372" y="291"/>
                  </a:cxn>
                  <a:cxn ang="0">
                    <a:pos x="348" y="294"/>
                  </a:cxn>
                  <a:cxn ang="0">
                    <a:pos x="298" y="309"/>
                  </a:cxn>
                  <a:cxn ang="0">
                    <a:pos x="323" y="330"/>
                  </a:cxn>
                  <a:cxn ang="0">
                    <a:pos x="260" y="339"/>
                  </a:cxn>
                  <a:cxn ang="0">
                    <a:pos x="189" y="411"/>
                  </a:cxn>
                  <a:cxn ang="0">
                    <a:pos x="184" y="469"/>
                  </a:cxn>
                  <a:cxn ang="0">
                    <a:pos x="148" y="435"/>
                  </a:cxn>
                  <a:cxn ang="0">
                    <a:pos x="83" y="402"/>
                  </a:cxn>
                  <a:cxn ang="0">
                    <a:pos x="0" y="455"/>
                  </a:cxn>
                  <a:cxn ang="0">
                    <a:pos x="54" y="496"/>
                  </a:cxn>
                  <a:cxn ang="0">
                    <a:pos x="74" y="485"/>
                  </a:cxn>
                  <a:cxn ang="0">
                    <a:pos x="54" y="608"/>
                  </a:cxn>
                  <a:cxn ang="0">
                    <a:pos x="132" y="641"/>
                  </a:cxn>
                  <a:cxn ang="0">
                    <a:pos x="195" y="661"/>
                  </a:cxn>
                  <a:cxn ang="0">
                    <a:pos x="249" y="744"/>
                  </a:cxn>
                  <a:cxn ang="0">
                    <a:pos x="334" y="886"/>
                  </a:cxn>
                  <a:cxn ang="0">
                    <a:pos x="391" y="1007"/>
                  </a:cxn>
                  <a:cxn ang="0">
                    <a:pos x="292" y="1052"/>
                  </a:cxn>
                  <a:cxn ang="0">
                    <a:pos x="182" y="1105"/>
                  </a:cxn>
                  <a:cxn ang="0">
                    <a:pos x="68" y="1180"/>
                  </a:cxn>
                  <a:cxn ang="0">
                    <a:pos x="200" y="1202"/>
                  </a:cxn>
                  <a:cxn ang="0">
                    <a:pos x="417" y="1168"/>
                  </a:cxn>
                  <a:cxn ang="0">
                    <a:pos x="613" y="1052"/>
                  </a:cxn>
                  <a:cxn ang="0">
                    <a:pos x="610" y="929"/>
                  </a:cxn>
                  <a:cxn ang="0">
                    <a:pos x="543" y="888"/>
                  </a:cxn>
                  <a:cxn ang="0">
                    <a:pos x="567" y="791"/>
                  </a:cxn>
                  <a:cxn ang="0">
                    <a:pos x="655" y="738"/>
                  </a:cxn>
                  <a:cxn ang="0">
                    <a:pos x="725" y="713"/>
                  </a:cxn>
                  <a:cxn ang="0">
                    <a:pos x="792" y="729"/>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108"/>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0"/>
                    </a:lnTo>
                    <a:lnTo>
                      <a:pt x="209" y="110"/>
                    </a:lnTo>
                    <a:lnTo>
                      <a:pt x="209" y="114"/>
                    </a:lnTo>
                    <a:lnTo>
                      <a:pt x="184" y="139"/>
                    </a:lnTo>
                    <a:lnTo>
                      <a:pt x="184" y="139"/>
                    </a:lnTo>
                    <a:lnTo>
                      <a:pt x="184" y="139"/>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09" y="238"/>
                    </a:lnTo>
                    <a:lnTo>
                      <a:pt x="213" y="242"/>
                    </a:lnTo>
                    <a:lnTo>
                      <a:pt x="213" y="242"/>
                    </a:lnTo>
                    <a:lnTo>
                      <a:pt x="215" y="244"/>
                    </a:lnTo>
                    <a:lnTo>
                      <a:pt x="231" y="233"/>
                    </a:lnTo>
                    <a:lnTo>
                      <a:pt x="260" y="231"/>
                    </a:lnTo>
                    <a:lnTo>
                      <a:pt x="260" y="227"/>
                    </a:lnTo>
                    <a:lnTo>
                      <a:pt x="262" y="226"/>
                    </a:lnTo>
                    <a:lnTo>
                      <a:pt x="265" y="226"/>
                    </a:lnTo>
                    <a:lnTo>
                      <a:pt x="267" y="222"/>
                    </a:lnTo>
                    <a:lnTo>
                      <a:pt x="267" y="200"/>
                    </a:lnTo>
                    <a:lnTo>
                      <a:pt x="289" y="155"/>
                    </a:lnTo>
                    <a:lnTo>
                      <a:pt x="289" y="155"/>
                    </a:lnTo>
                    <a:lnTo>
                      <a:pt x="292" y="155"/>
                    </a:lnTo>
                    <a:lnTo>
                      <a:pt x="292"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23" y="330"/>
                    </a:lnTo>
                    <a:lnTo>
                      <a:pt x="319" y="334"/>
                    </a:lnTo>
                    <a:lnTo>
                      <a:pt x="317" y="339"/>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w="9525">
                <a:noFill/>
                <a:round/>
                <a:headEnd type="none" w="sm" len="sm"/>
                <a:tailEnd type="none" w="sm" len="sm"/>
              </a:ln>
              <a:effectLst/>
            </p:spPr>
            <p:txBody>
              <a:bodyPr/>
              <a:lstStyle/>
              <a:p>
                <a:endParaRPr lang="en-US"/>
              </a:p>
            </p:txBody>
          </p:sp>
          <p:sp>
            <p:nvSpPr>
              <p:cNvPr id="4123" name="Freeform 27"/>
              <p:cNvSpPr>
                <a:spLocks/>
              </p:cNvSpPr>
              <p:nvPr/>
            </p:nvSpPr>
            <p:spPr bwMode="invGray">
              <a:xfrm>
                <a:off x="530" y="2834"/>
                <a:ext cx="63" cy="73"/>
              </a:xfrm>
              <a:custGeom>
                <a:avLst/>
                <a:gdLst/>
                <a:ahLst/>
                <a:cxnLst>
                  <a:cxn ang="0">
                    <a:pos x="42" y="65"/>
                  </a:cxn>
                  <a:cxn ang="0">
                    <a:pos x="58" y="72"/>
                  </a:cxn>
                  <a:cxn ang="0">
                    <a:pos x="62" y="72"/>
                  </a:cxn>
                  <a:cxn ang="0">
                    <a:pos x="62" y="67"/>
                  </a:cxn>
                  <a:cxn ang="0">
                    <a:pos x="58" y="65"/>
                  </a:cxn>
                  <a:cxn ang="0">
                    <a:pos x="58" y="62"/>
                  </a:cxn>
                  <a:cxn ang="0">
                    <a:pos x="44" y="56"/>
                  </a:cxn>
                  <a:cxn ang="0">
                    <a:pos x="37" y="45"/>
                  </a:cxn>
                  <a:cxn ang="0">
                    <a:pos x="31" y="34"/>
                  </a:cxn>
                  <a:cxn ang="0">
                    <a:pos x="26" y="20"/>
                  </a:cxn>
                  <a:cxn ang="0">
                    <a:pos x="9" y="0"/>
                  </a:cxn>
                  <a:cxn ang="0">
                    <a:pos x="6" y="4"/>
                  </a:cxn>
                  <a:cxn ang="0">
                    <a:pos x="2" y="9"/>
                  </a:cxn>
                  <a:cxn ang="0">
                    <a:pos x="0" y="11"/>
                  </a:cxn>
                  <a:cxn ang="0">
                    <a:pos x="0" y="18"/>
                  </a:cxn>
                  <a:cxn ang="0">
                    <a:pos x="0" y="20"/>
                  </a:cxn>
                  <a:cxn ang="0">
                    <a:pos x="0" y="20"/>
                  </a:cxn>
                  <a:cxn ang="0">
                    <a:pos x="0" y="20"/>
                  </a:cxn>
                  <a:cxn ang="0">
                    <a:pos x="0" y="20"/>
                  </a:cxn>
                  <a:cxn ang="0">
                    <a:pos x="9" y="31"/>
                  </a:cxn>
                  <a:cxn ang="0">
                    <a:pos x="20" y="45"/>
                  </a:cxn>
                  <a:cxn ang="0">
                    <a:pos x="31" y="56"/>
                  </a:cxn>
                  <a:cxn ang="0">
                    <a:pos x="42" y="6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0" y="20"/>
                    </a:lnTo>
                    <a:lnTo>
                      <a:pt x="0" y="20"/>
                    </a:lnTo>
                    <a:lnTo>
                      <a:pt x="0" y="20"/>
                    </a:lnTo>
                    <a:lnTo>
                      <a:pt x="9" y="31"/>
                    </a:lnTo>
                    <a:lnTo>
                      <a:pt x="20" y="45"/>
                    </a:lnTo>
                    <a:lnTo>
                      <a:pt x="31" y="56"/>
                    </a:lnTo>
                    <a:lnTo>
                      <a:pt x="42" y="65"/>
                    </a:lnTo>
                  </a:path>
                </a:pathLst>
              </a:custGeom>
              <a:solidFill>
                <a:schemeClr val="folHlink"/>
              </a:solidFill>
              <a:ln w="9525">
                <a:noFill/>
                <a:round/>
                <a:headEnd type="none" w="sm" len="sm"/>
                <a:tailEnd type="none" w="sm" len="sm"/>
              </a:ln>
              <a:effectLst/>
            </p:spPr>
            <p:txBody>
              <a:bodyPr/>
              <a:lstStyle/>
              <a:p>
                <a:endParaRPr lang="en-US"/>
              </a:p>
            </p:txBody>
          </p:sp>
        </p:grpSp>
      </p:grpSp>
      <p:sp>
        <p:nvSpPr>
          <p:cNvPr id="4124" name="Rectangle 28"/>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4125" name="Rectangle 29"/>
          <p:cNvSpPr>
            <a:spLocks noGrp="1" noChangeArrowheads="1"/>
          </p:cNvSpPr>
          <p:nvPr>
            <p:ph type="subTitle" sz="quarter" idx="1"/>
          </p:nvPr>
        </p:nvSpPr>
        <p:spPr>
          <a:xfrm>
            <a:off x="2057400" y="4114800"/>
            <a:ext cx="6400800" cy="1752600"/>
          </a:xfrm>
        </p:spPr>
        <p:txBody>
          <a:bodyPr/>
          <a:lstStyle>
            <a:lvl1pPr marL="0" indent="0" algn="ctr">
              <a:buFontTx/>
              <a:buNone/>
              <a:defRPr/>
            </a:lvl1pPr>
          </a:lstStyle>
          <a:p>
            <a:r>
              <a:rPr lang="en-US"/>
              <a:t>Click to edit Master subtitle style</a:t>
            </a:r>
          </a:p>
        </p:txBody>
      </p:sp>
      <p:sp>
        <p:nvSpPr>
          <p:cNvPr id="4126" name="Rectangle 30"/>
          <p:cNvSpPr>
            <a:spLocks noGrp="1" noChangeArrowheads="1"/>
          </p:cNvSpPr>
          <p:nvPr>
            <p:ph type="dt" sz="quarter" idx="2"/>
          </p:nvPr>
        </p:nvSpPr>
        <p:spPr/>
        <p:txBody>
          <a:bodyPr/>
          <a:lstStyle>
            <a:lvl1pPr>
              <a:defRPr>
                <a:solidFill>
                  <a:srgbClr val="FFFFFF"/>
                </a:solidFill>
              </a:defRPr>
            </a:lvl1pPr>
          </a:lstStyle>
          <a:p>
            <a:endParaRPr lang="en-US"/>
          </a:p>
        </p:txBody>
      </p:sp>
      <p:sp>
        <p:nvSpPr>
          <p:cNvPr id="4127" name="Rectangle 31"/>
          <p:cNvSpPr>
            <a:spLocks noGrp="1" noChangeArrowheads="1"/>
          </p:cNvSpPr>
          <p:nvPr>
            <p:ph type="ftr" sz="quarter" idx="3"/>
          </p:nvPr>
        </p:nvSpPr>
        <p:spPr/>
        <p:txBody>
          <a:bodyPr/>
          <a:lstStyle>
            <a:lvl1pPr>
              <a:defRPr>
                <a:solidFill>
                  <a:srgbClr val="FFFFFF"/>
                </a:solidFill>
              </a:defRPr>
            </a:lvl1pPr>
          </a:lstStyle>
          <a:p>
            <a:endParaRPr lang="en-US"/>
          </a:p>
        </p:txBody>
      </p:sp>
      <p:sp>
        <p:nvSpPr>
          <p:cNvPr id="4128" name="Rectangle 32"/>
          <p:cNvSpPr>
            <a:spLocks noGrp="1" noChangeArrowheads="1"/>
          </p:cNvSpPr>
          <p:nvPr>
            <p:ph type="sldNum" sz="quarter" idx="4"/>
          </p:nvPr>
        </p:nvSpPr>
        <p:spPr/>
        <p:txBody>
          <a:bodyPr/>
          <a:lstStyle>
            <a:lvl1pPr>
              <a:defRPr>
                <a:solidFill>
                  <a:srgbClr val="FFFFFF"/>
                </a:solidFill>
              </a:defRPr>
            </a:lvl1pPr>
          </a:lstStyle>
          <a:p>
            <a:fld id="{05EBEEBB-CB30-4E7E-BD2E-5AE34B7D5FB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7F4A7E-BC5E-464A-BD31-AAAD027543E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BAF90E-F0AB-46C1-AEC3-6368F9D11C2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F9597F-460C-4273-8F82-AC17ABF850C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DF22BD4-B296-4B9B-A960-FF6AE36BD94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B7E8EA8-0DA1-45E3-BB69-5CDDB98BA69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4074220-849B-4696-B3C0-A9863072B47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0B6CA51-D4A3-45AB-9CB6-67921DC5581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EC2840E-EA92-4826-9105-9A36246FB8D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2F133D9-2A77-455C-AC37-1B2046BDF34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8013F8-BAA0-45F0-BC60-E04D21E252D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685800" y="117475"/>
            <a:ext cx="8456613" cy="6738938"/>
            <a:chOff x="432" y="74"/>
            <a:chExt cx="5327" cy="4245"/>
          </a:xfrm>
        </p:grpSpPr>
        <p:sp>
          <p:nvSpPr>
            <p:cNvPr id="3075" name="Rectangle 3"/>
            <p:cNvSpPr>
              <a:spLocks noChangeArrowheads="1"/>
            </p:cNvSpPr>
            <p:nvPr/>
          </p:nvSpPr>
          <p:spPr bwMode="invGray">
            <a:xfrm>
              <a:off x="432" y="4176"/>
              <a:ext cx="2208" cy="143"/>
            </a:xfrm>
            <a:prstGeom prst="rect">
              <a:avLst/>
            </a:prstGeom>
            <a:solidFill>
              <a:schemeClr val="hlink"/>
            </a:solidFill>
            <a:ln w="9525">
              <a:noFill/>
              <a:miter lim="800000"/>
              <a:headEnd/>
              <a:tailEnd/>
            </a:ln>
            <a:effectLst/>
          </p:spPr>
          <p:txBody>
            <a:bodyPr/>
            <a:lstStyle/>
            <a:p>
              <a:endParaRPr lang="en-US"/>
            </a:p>
          </p:txBody>
        </p:sp>
        <p:grpSp>
          <p:nvGrpSpPr>
            <p:cNvPr id="3076" name="Group 4"/>
            <p:cNvGrpSpPr>
              <a:grpSpLocks/>
            </p:cNvGrpSpPr>
            <p:nvPr/>
          </p:nvGrpSpPr>
          <p:grpSpPr bwMode="auto">
            <a:xfrm>
              <a:off x="2859" y="4250"/>
              <a:ext cx="2729" cy="41"/>
              <a:chOff x="2859" y="4250"/>
              <a:chExt cx="2729" cy="41"/>
            </a:xfrm>
          </p:grpSpPr>
          <p:sp>
            <p:nvSpPr>
              <p:cNvPr id="3077" name="Oval 5"/>
              <p:cNvSpPr>
                <a:spLocks noChangeArrowheads="1"/>
              </p:cNvSpPr>
              <p:nvPr/>
            </p:nvSpPr>
            <p:spPr bwMode="invGray">
              <a:xfrm>
                <a:off x="2859" y="4250"/>
                <a:ext cx="42" cy="41"/>
              </a:xfrm>
              <a:prstGeom prst="ellipse">
                <a:avLst/>
              </a:prstGeom>
              <a:solidFill>
                <a:schemeClr val="tx2"/>
              </a:solidFill>
              <a:ln w="9525">
                <a:noFill/>
                <a:round/>
                <a:headEnd/>
                <a:tailEnd/>
              </a:ln>
              <a:effectLst/>
            </p:spPr>
            <p:txBody>
              <a:bodyPr/>
              <a:lstStyle/>
              <a:p>
                <a:endParaRPr lang="en-US"/>
              </a:p>
            </p:txBody>
          </p:sp>
          <p:sp>
            <p:nvSpPr>
              <p:cNvPr id="3078" name="Oval 6"/>
              <p:cNvSpPr>
                <a:spLocks noChangeArrowheads="1"/>
              </p:cNvSpPr>
              <p:nvPr/>
            </p:nvSpPr>
            <p:spPr bwMode="invGray">
              <a:xfrm>
                <a:off x="3243" y="4250"/>
                <a:ext cx="42" cy="41"/>
              </a:xfrm>
              <a:prstGeom prst="ellipse">
                <a:avLst/>
              </a:prstGeom>
              <a:solidFill>
                <a:schemeClr val="tx2"/>
              </a:solidFill>
              <a:ln w="9525">
                <a:noFill/>
                <a:round/>
                <a:headEnd/>
                <a:tailEnd/>
              </a:ln>
              <a:effectLst/>
            </p:spPr>
            <p:txBody>
              <a:bodyPr/>
              <a:lstStyle/>
              <a:p>
                <a:endParaRPr lang="en-US"/>
              </a:p>
            </p:txBody>
          </p:sp>
          <p:sp>
            <p:nvSpPr>
              <p:cNvPr id="3079" name="Oval 7"/>
              <p:cNvSpPr>
                <a:spLocks noChangeArrowheads="1"/>
              </p:cNvSpPr>
              <p:nvPr/>
            </p:nvSpPr>
            <p:spPr bwMode="invGray">
              <a:xfrm>
                <a:off x="3627" y="4250"/>
                <a:ext cx="41" cy="41"/>
              </a:xfrm>
              <a:prstGeom prst="ellipse">
                <a:avLst/>
              </a:prstGeom>
              <a:solidFill>
                <a:schemeClr val="tx2"/>
              </a:solidFill>
              <a:ln w="9525">
                <a:noFill/>
                <a:round/>
                <a:headEnd/>
                <a:tailEnd/>
              </a:ln>
              <a:effectLst/>
            </p:spPr>
            <p:txBody>
              <a:bodyPr/>
              <a:lstStyle/>
              <a:p>
                <a:endParaRPr lang="en-US"/>
              </a:p>
            </p:txBody>
          </p:sp>
          <p:sp>
            <p:nvSpPr>
              <p:cNvPr id="3080" name="Oval 8"/>
              <p:cNvSpPr>
                <a:spLocks noChangeArrowheads="1"/>
              </p:cNvSpPr>
              <p:nvPr/>
            </p:nvSpPr>
            <p:spPr bwMode="invGray">
              <a:xfrm>
                <a:off x="4011" y="4250"/>
                <a:ext cx="41" cy="41"/>
              </a:xfrm>
              <a:prstGeom prst="ellipse">
                <a:avLst/>
              </a:prstGeom>
              <a:solidFill>
                <a:schemeClr val="tx2"/>
              </a:solidFill>
              <a:ln w="9525">
                <a:noFill/>
                <a:round/>
                <a:headEnd/>
                <a:tailEnd/>
              </a:ln>
              <a:effectLst/>
            </p:spPr>
            <p:txBody>
              <a:bodyPr/>
              <a:lstStyle/>
              <a:p>
                <a:endParaRPr lang="en-US"/>
              </a:p>
            </p:txBody>
          </p:sp>
          <p:sp>
            <p:nvSpPr>
              <p:cNvPr id="3081" name="Oval 9"/>
              <p:cNvSpPr>
                <a:spLocks noChangeArrowheads="1"/>
              </p:cNvSpPr>
              <p:nvPr/>
            </p:nvSpPr>
            <p:spPr bwMode="invGray">
              <a:xfrm>
                <a:off x="4395" y="4250"/>
                <a:ext cx="42" cy="41"/>
              </a:xfrm>
              <a:prstGeom prst="ellipse">
                <a:avLst/>
              </a:prstGeom>
              <a:solidFill>
                <a:schemeClr val="tx2"/>
              </a:solidFill>
              <a:ln w="9525">
                <a:noFill/>
                <a:round/>
                <a:headEnd/>
                <a:tailEnd/>
              </a:ln>
              <a:effectLst/>
            </p:spPr>
            <p:txBody>
              <a:bodyPr/>
              <a:lstStyle/>
              <a:p>
                <a:endParaRPr lang="en-US"/>
              </a:p>
            </p:txBody>
          </p:sp>
          <p:sp>
            <p:nvSpPr>
              <p:cNvPr id="3082" name="Oval 10"/>
              <p:cNvSpPr>
                <a:spLocks noChangeArrowheads="1"/>
              </p:cNvSpPr>
              <p:nvPr/>
            </p:nvSpPr>
            <p:spPr bwMode="invGray">
              <a:xfrm>
                <a:off x="4779" y="4250"/>
                <a:ext cx="42" cy="41"/>
              </a:xfrm>
              <a:prstGeom prst="ellipse">
                <a:avLst/>
              </a:prstGeom>
              <a:solidFill>
                <a:schemeClr val="tx2"/>
              </a:solidFill>
              <a:ln w="9525">
                <a:noFill/>
                <a:round/>
                <a:headEnd/>
                <a:tailEnd/>
              </a:ln>
              <a:effectLst/>
            </p:spPr>
            <p:txBody>
              <a:bodyPr/>
              <a:lstStyle/>
              <a:p>
                <a:endParaRPr lang="en-US"/>
              </a:p>
            </p:txBody>
          </p:sp>
          <p:sp>
            <p:nvSpPr>
              <p:cNvPr id="3083" name="Oval 11"/>
              <p:cNvSpPr>
                <a:spLocks noChangeArrowheads="1"/>
              </p:cNvSpPr>
              <p:nvPr/>
            </p:nvSpPr>
            <p:spPr bwMode="invGray">
              <a:xfrm>
                <a:off x="5163" y="4250"/>
                <a:ext cx="42" cy="41"/>
              </a:xfrm>
              <a:prstGeom prst="ellipse">
                <a:avLst/>
              </a:prstGeom>
              <a:solidFill>
                <a:schemeClr val="tx2"/>
              </a:solidFill>
              <a:ln w="9525">
                <a:noFill/>
                <a:round/>
                <a:headEnd/>
                <a:tailEnd/>
              </a:ln>
              <a:effectLst/>
            </p:spPr>
            <p:txBody>
              <a:bodyPr/>
              <a:lstStyle/>
              <a:p>
                <a:endParaRPr lang="en-US"/>
              </a:p>
            </p:txBody>
          </p:sp>
          <p:sp>
            <p:nvSpPr>
              <p:cNvPr id="3084" name="Oval 12"/>
              <p:cNvSpPr>
                <a:spLocks noChangeArrowheads="1"/>
              </p:cNvSpPr>
              <p:nvPr/>
            </p:nvSpPr>
            <p:spPr bwMode="invGray">
              <a:xfrm>
                <a:off x="5547" y="4250"/>
                <a:ext cx="41" cy="41"/>
              </a:xfrm>
              <a:prstGeom prst="ellipse">
                <a:avLst/>
              </a:prstGeom>
              <a:solidFill>
                <a:schemeClr val="tx2"/>
              </a:solidFill>
              <a:ln w="9525">
                <a:noFill/>
                <a:round/>
                <a:headEnd/>
                <a:tailEnd/>
              </a:ln>
              <a:effectLst/>
            </p:spPr>
            <p:txBody>
              <a:bodyPr/>
              <a:lstStyle/>
              <a:p>
                <a:endParaRPr lang="en-US"/>
              </a:p>
            </p:txBody>
          </p:sp>
        </p:grpSp>
        <p:sp>
          <p:nvSpPr>
            <p:cNvPr id="3085" name="Rectangle 13"/>
            <p:cNvSpPr>
              <a:spLocks noChangeArrowheads="1"/>
            </p:cNvSpPr>
            <p:nvPr/>
          </p:nvSpPr>
          <p:spPr bwMode="invGray">
            <a:xfrm>
              <a:off x="480" y="480"/>
              <a:ext cx="5279" cy="480"/>
            </a:xfrm>
            <a:prstGeom prst="rect">
              <a:avLst/>
            </a:prstGeom>
            <a:solidFill>
              <a:schemeClr val="hlink"/>
            </a:solidFill>
            <a:ln w="9525">
              <a:noFill/>
              <a:miter lim="800000"/>
              <a:headEnd/>
              <a:tailEnd/>
            </a:ln>
            <a:effectLst/>
          </p:spPr>
          <p:txBody>
            <a:bodyPr/>
            <a:lstStyle/>
            <a:p>
              <a:endParaRPr lang="en-US"/>
            </a:p>
          </p:txBody>
        </p:sp>
        <p:sp>
          <p:nvSpPr>
            <p:cNvPr id="3086" name="Oval 14"/>
            <p:cNvSpPr>
              <a:spLocks noChangeArrowheads="1"/>
            </p:cNvSpPr>
            <p:nvPr/>
          </p:nvSpPr>
          <p:spPr bwMode="invGray">
            <a:xfrm>
              <a:off x="507" y="74"/>
              <a:ext cx="42" cy="42"/>
            </a:xfrm>
            <a:prstGeom prst="ellipse">
              <a:avLst/>
            </a:prstGeom>
            <a:solidFill>
              <a:schemeClr val="tx2"/>
            </a:solidFill>
            <a:ln w="9525">
              <a:noFill/>
              <a:round/>
              <a:headEnd/>
              <a:tailEnd/>
            </a:ln>
            <a:effectLst/>
          </p:spPr>
          <p:txBody>
            <a:bodyPr/>
            <a:lstStyle/>
            <a:p>
              <a:endParaRPr lang="en-US"/>
            </a:p>
          </p:txBody>
        </p:sp>
        <p:sp>
          <p:nvSpPr>
            <p:cNvPr id="3087" name="Oval 15"/>
            <p:cNvSpPr>
              <a:spLocks noChangeArrowheads="1"/>
            </p:cNvSpPr>
            <p:nvPr/>
          </p:nvSpPr>
          <p:spPr bwMode="invGray">
            <a:xfrm>
              <a:off x="507" y="219"/>
              <a:ext cx="42" cy="41"/>
            </a:xfrm>
            <a:prstGeom prst="ellipse">
              <a:avLst/>
            </a:prstGeom>
            <a:solidFill>
              <a:schemeClr val="tx2"/>
            </a:solidFill>
            <a:ln w="9525">
              <a:noFill/>
              <a:round/>
              <a:headEnd/>
              <a:tailEnd/>
            </a:ln>
            <a:effectLst/>
          </p:spPr>
          <p:txBody>
            <a:bodyPr/>
            <a:lstStyle/>
            <a:p>
              <a:endParaRPr lang="en-US"/>
            </a:p>
          </p:txBody>
        </p:sp>
        <p:sp>
          <p:nvSpPr>
            <p:cNvPr id="3088" name="Oval 16"/>
            <p:cNvSpPr>
              <a:spLocks noChangeArrowheads="1"/>
            </p:cNvSpPr>
            <p:nvPr/>
          </p:nvSpPr>
          <p:spPr bwMode="invGray">
            <a:xfrm>
              <a:off x="507" y="362"/>
              <a:ext cx="42" cy="41"/>
            </a:xfrm>
            <a:prstGeom prst="ellipse">
              <a:avLst/>
            </a:prstGeom>
            <a:solidFill>
              <a:schemeClr val="tx2"/>
            </a:solidFill>
            <a:ln w="9525">
              <a:noFill/>
              <a:round/>
              <a:headEnd/>
              <a:tailEnd/>
            </a:ln>
            <a:effectLst/>
          </p:spPr>
          <p:txBody>
            <a:bodyPr/>
            <a:lstStyle/>
            <a:p>
              <a:endParaRPr lang="en-US"/>
            </a:p>
          </p:txBody>
        </p:sp>
      </p:grpSp>
      <p:sp>
        <p:nvSpPr>
          <p:cNvPr id="3089" name="Rectangle 17"/>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3090" name="Rectangle 18"/>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91" name="Rectangle 19"/>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50000"/>
              </a:spcBef>
              <a:defRPr>
                <a:latin typeface="+mn-lt"/>
              </a:defRPr>
            </a:lvl1pPr>
          </a:lstStyle>
          <a:p>
            <a:endParaRPr lang="en-US"/>
          </a:p>
        </p:txBody>
      </p:sp>
      <p:sp>
        <p:nvSpPr>
          <p:cNvPr id="3092" name="Rectangle 20"/>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a:spcBef>
                <a:spcPct val="50000"/>
              </a:spcBef>
              <a:defRPr>
                <a:latin typeface="+mn-lt"/>
              </a:defRPr>
            </a:lvl1pPr>
          </a:lstStyle>
          <a:p>
            <a:endParaRPr lang="en-US"/>
          </a:p>
        </p:txBody>
      </p:sp>
      <p:sp>
        <p:nvSpPr>
          <p:cNvPr id="3093" name="Rectangle 21"/>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50000"/>
              </a:spcBef>
              <a:defRPr>
                <a:latin typeface="+mn-lt"/>
              </a:defRPr>
            </a:lvl1pPr>
          </a:lstStyle>
          <a:p>
            <a:fld id="{CA0F9842-6518-4F8F-813D-440A27B98980}"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defRPr>
      </a:lvl2pPr>
      <a:lvl3pPr algn="ctr" rtl="0" eaLnBrk="0" fontAlgn="base" hangingPunct="0">
        <a:spcBef>
          <a:spcPct val="0"/>
        </a:spcBef>
        <a:spcAft>
          <a:spcPct val="0"/>
        </a:spcAft>
        <a:defRPr kumimoji="1" sz="4400">
          <a:solidFill>
            <a:schemeClr val="tx2"/>
          </a:solidFill>
          <a:latin typeface="Times New Roman" pitchFamily="18" charset="0"/>
        </a:defRPr>
      </a:lvl3pPr>
      <a:lvl4pPr algn="ctr" rtl="0" eaLnBrk="0" fontAlgn="base" hangingPunct="0">
        <a:spcBef>
          <a:spcPct val="0"/>
        </a:spcBef>
        <a:spcAft>
          <a:spcPct val="0"/>
        </a:spcAft>
        <a:defRPr kumimoji="1" sz="4400">
          <a:solidFill>
            <a:schemeClr val="tx2"/>
          </a:solidFill>
          <a:latin typeface="Times New Roman" pitchFamily="18" charset="0"/>
        </a:defRPr>
      </a:lvl4pPr>
      <a:lvl5pPr algn="ctr" rtl="0" eaLnBrk="0" fontAlgn="base" hangingPunct="0">
        <a:spcBef>
          <a:spcPct val="0"/>
        </a:spcBef>
        <a:spcAft>
          <a:spcPct val="0"/>
        </a:spcAft>
        <a:defRPr kumimoji="1" sz="4400">
          <a:solidFill>
            <a:schemeClr val="tx2"/>
          </a:solidFill>
          <a:latin typeface="Times New Roman" pitchFamily="18" charset="0"/>
        </a:defRPr>
      </a:lvl5pPr>
      <a:lvl6pPr marL="457200" algn="ctr" rtl="0" eaLnBrk="0" fontAlgn="base" hangingPunct="0">
        <a:spcBef>
          <a:spcPct val="0"/>
        </a:spcBef>
        <a:spcAft>
          <a:spcPct val="0"/>
        </a:spcAft>
        <a:defRPr kumimoji="1" sz="4400">
          <a:solidFill>
            <a:schemeClr val="tx2"/>
          </a:solidFill>
          <a:latin typeface="Times New Roman" pitchFamily="18" charset="0"/>
        </a:defRPr>
      </a:lvl6pPr>
      <a:lvl7pPr marL="914400" algn="ctr" rtl="0" eaLnBrk="0" fontAlgn="base" hangingPunct="0">
        <a:spcBef>
          <a:spcPct val="0"/>
        </a:spcBef>
        <a:spcAft>
          <a:spcPct val="0"/>
        </a:spcAft>
        <a:defRPr kumimoji="1" sz="4400">
          <a:solidFill>
            <a:schemeClr val="tx2"/>
          </a:solidFill>
          <a:latin typeface="Times New Roman" pitchFamily="18" charset="0"/>
        </a:defRPr>
      </a:lvl7pPr>
      <a:lvl8pPr marL="1371600" algn="ctr" rtl="0" eaLnBrk="0" fontAlgn="base" hangingPunct="0">
        <a:spcBef>
          <a:spcPct val="0"/>
        </a:spcBef>
        <a:spcAft>
          <a:spcPct val="0"/>
        </a:spcAft>
        <a:defRPr kumimoji="1" sz="4400">
          <a:solidFill>
            <a:schemeClr val="tx2"/>
          </a:solidFill>
          <a:latin typeface="Times New Roman" pitchFamily="18" charset="0"/>
        </a:defRPr>
      </a:lvl8pPr>
      <a:lvl9pPr marL="1828800" algn="ctr"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8.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9.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12.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838200" y="2057400"/>
            <a:ext cx="7772400" cy="1143000"/>
          </a:xfrm>
        </p:spPr>
        <p:txBody>
          <a:bodyPr/>
          <a:lstStyle/>
          <a:p>
            <a:r>
              <a:rPr lang="en-US" dirty="0" smtClean="0"/>
              <a:t> </a:t>
            </a:r>
            <a:r>
              <a:rPr lang="en-US" dirty="0"/>
              <a:t>Sexual Harassment Awareness Training</a:t>
            </a:r>
          </a:p>
        </p:txBody>
      </p:sp>
      <p:sp>
        <p:nvSpPr>
          <p:cNvPr id="2052" name="Text Box 4"/>
          <p:cNvSpPr txBox="1">
            <a:spLocks noChangeArrowheads="1"/>
          </p:cNvSpPr>
          <p:nvPr/>
        </p:nvSpPr>
        <p:spPr bwMode="auto">
          <a:xfrm>
            <a:off x="3810000" y="4038600"/>
            <a:ext cx="4876800" cy="457200"/>
          </a:xfrm>
          <a:prstGeom prst="rect">
            <a:avLst/>
          </a:prstGeom>
          <a:noFill/>
          <a:ln w="12700" cap="sq">
            <a:noFill/>
            <a:miter lim="800000"/>
            <a:headEnd type="none" w="sm" len="sm"/>
            <a:tailEnd type="none" w="sm" len="sm"/>
          </a:ln>
          <a:effectLst/>
        </p:spPr>
        <p:txBody>
          <a:bodyPr>
            <a:spAutoFit/>
          </a:bodyPr>
          <a:lstStyle/>
          <a:p>
            <a:pPr>
              <a:spcBef>
                <a:spcPct val="50000"/>
              </a:spcBef>
            </a:pPr>
            <a:endParaRPr lang="en-US" sz="2400">
              <a:latin typeface="Times New Roman" pitchFamily="18" charset="0"/>
            </a:endParaRPr>
          </a:p>
        </p:txBody>
      </p:sp>
      <p:sp>
        <p:nvSpPr>
          <p:cNvPr id="2055" name="Text Box 7"/>
          <p:cNvSpPr txBox="1">
            <a:spLocks noChangeArrowheads="1"/>
          </p:cNvSpPr>
          <p:nvPr/>
        </p:nvSpPr>
        <p:spPr bwMode="auto">
          <a:xfrm>
            <a:off x="4876800" y="4800600"/>
            <a:ext cx="3597275" cy="457200"/>
          </a:xfrm>
          <a:prstGeom prst="rect">
            <a:avLst/>
          </a:prstGeom>
          <a:noFill/>
          <a:ln w="12700" cap="sq">
            <a:noFill/>
            <a:miter lim="800000"/>
            <a:headEnd type="none" w="sm" len="sm"/>
            <a:tailEnd type="none" w="sm" len="sm"/>
          </a:ln>
          <a:effectLst/>
        </p:spPr>
        <p:txBody>
          <a:bodyPr>
            <a:spAutoFit/>
          </a:bodyPr>
          <a:lstStyle/>
          <a:p>
            <a:endParaRPr lang="en-US" sz="2400">
              <a:latin typeface="Times New Roman" pitchFamily="18" charset="0"/>
            </a:endParaRPr>
          </a:p>
        </p:txBody>
      </p:sp>
      <p:sp>
        <p:nvSpPr>
          <p:cNvPr id="2056" name="Text Box 8"/>
          <p:cNvSpPr txBox="1">
            <a:spLocks noChangeArrowheads="1"/>
          </p:cNvSpPr>
          <p:nvPr/>
        </p:nvSpPr>
        <p:spPr bwMode="auto">
          <a:xfrm>
            <a:off x="4191000" y="5410200"/>
            <a:ext cx="4953000" cy="232756"/>
          </a:xfrm>
          <a:prstGeom prst="rect">
            <a:avLst/>
          </a:prstGeom>
          <a:noFill/>
          <a:ln w="12700" cap="sq">
            <a:noFill/>
            <a:miter lim="800000"/>
            <a:headEnd type="none" w="sm" len="sm"/>
            <a:tailEnd type="none" w="sm" len="sm"/>
          </a:ln>
          <a:effectLst/>
        </p:spPr>
        <p:txBody>
          <a:bodyPr>
            <a:spAutoFit/>
          </a:bodyPr>
          <a:lstStyle/>
          <a:p>
            <a:pPr algn="ctr">
              <a:lnSpc>
                <a:spcPct val="50000"/>
              </a:lnSpc>
              <a:spcBef>
                <a:spcPct val="50000"/>
              </a:spcBef>
            </a:pPr>
            <a:r>
              <a:rPr lang="en-US" sz="1600" dirty="0" smtClean="0">
                <a:latin typeface="Times New Roman" pitchFamily="18" charset="0"/>
              </a:rPr>
              <a:t>    </a:t>
            </a:r>
            <a:endParaRPr lang="en-US" sz="1600" dirty="0">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b="1"/>
              <a:t>The Cost of Sexual Harassment</a:t>
            </a:r>
          </a:p>
        </p:txBody>
      </p:sp>
      <p:sp>
        <p:nvSpPr>
          <p:cNvPr id="84995" name="Rectangle 3"/>
          <p:cNvSpPr>
            <a:spLocks noGrp="1" noChangeArrowheads="1"/>
          </p:cNvSpPr>
          <p:nvPr>
            <p:ph type="body" idx="1"/>
          </p:nvPr>
        </p:nvSpPr>
        <p:spPr/>
        <p:txBody>
          <a:bodyPr/>
          <a:lstStyle/>
          <a:p>
            <a:pPr>
              <a:lnSpc>
                <a:spcPct val="75000"/>
              </a:lnSpc>
            </a:pPr>
            <a:endParaRPr lang="en-US" sz="2400" b="1"/>
          </a:p>
          <a:p>
            <a:r>
              <a:rPr lang="en-US" sz="2400" b="1"/>
              <a:t>Acting outside the course and scope of employment, a sexual harasser can be held personally liable and be sued, affecting employability and credit worthiness</a:t>
            </a:r>
          </a:p>
          <a:p>
            <a:r>
              <a:rPr lang="en-US" sz="2400" b="1"/>
              <a:t>A sexual harasser can lose his/her job and suffer irreparable damage to his/her reputation </a:t>
            </a:r>
          </a:p>
          <a:p>
            <a:r>
              <a:rPr lang="en-US" sz="2400" b="1"/>
              <a:t>The institution can suffer the withdrawal of federal funding, as well as other monetary damages</a:t>
            </a:r>
          </a:p>
        </p:txBody>
      </p:sp>
      <p:graphicFrame>
        <p:nvGraphicFramePr>
          <p:cNvPr id="84996" name="Object 4"/>
          <p:cNvGraphicFramePr>
            <a:graphicFrameLocks noChangeAspect="1"/>
          </p:cNvGraphicFramePr>
          <p:nvPr/>
        </p:nvGraphicFramePr>
        <p:xfrm>
          <a:off x="3886200" y="5257800"/>
          <a:ext cx="1676400" cy="990600"/>
        </p:xfrm>
        <a:graphic>
          <a:graphicData uri="http://schemas.openxmlformats.org/presentationml/2006/ole">
            <p:oleObj spid="_x0000_s84996" name="Clip" r:id="rId4" imgW="4808520" imgH="2787840" progId="">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b="1"/>
              <a:t>Let’s Talk About It</a:t>
            </a:r>
            <a:endParaRPr lang="en-US"/>
          </a:p>
        </p:txBody>
      </p:sp>
      <p:sp>
        <p:nvSpPr>
          <p:cNvPr id="41987" name="Rectangle 3"/>
          <p:cNvSpPr>
            <a:spLocks noGrp="1" noChangeArrowheads="1"/>
          </p:cNvSpPr>
          <p:nvPr>
            <p:ph type="body" idx="1"/>
          </p:nvPr>
        </p:nvSpPr>
        <p:spPr/>
        <p:txBody>
          <a:bodyPr/>
          <a:lstStyle/>
          <a:p>
            <a:pPr>
              <a:lnSpc>
                <a:spcPct val="75000"/>
              </a:lnSpc>
            </a:pPr>
            <a:endParaRPr lang="en-US" sz="2400" b="1"/>
          </a:p>
          <a:p>
            <a:r>
              <a:rPr lang="en-US" sz="2400" b="1"/>
              <a:t>Time for a video . . .</a:t>
            </a:r>
          </a:p>
          <a:p>
            <a:endParaRPr lang="en-US" sz="2400" b="1"/>
          </a:p>
          <a:p>
            <a:pPr>
              <a:buFontTx/>
              <a:buNone/>
            </a:pPr>
            <a:endParaRPr lang="en-US" sz="2400" b="1"/>
          </a:p>
        </p:txBody>
      </p:sp>
      <p:graphicFrame>
        <p:nvGraphicFramePr>
          <p:cNvPr id="41989" name="Object 5"/>
          <p:cNvGraphicFramePr>
            <a:graphicFrameLocks noChangeAspect="1"/>
          </p:cNvGraphicFramePr>
          <p:nvPr/>
        </p:nvGraphicFramePr>
        <p:xfrm>
          <a:off x="3581400" y="3352800"/>
          <a:ext cx="1676400" cy="1828800"/>
        </p:xfrm>
        <a:graphic>
          <a:graphicData uri="http://schemas.openxmlformats.org/presentationml/2006/ole">
            <p:oleObj spid="_x0000_s41989" name="Clip" r:id="rId4" imgW="1003680" imgH="1127880" progId="">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b="1"/>
              <a:t>Let’s Talk About It</a:t>
            </a:r>
            <a:endParaRPr lang="en-US"/>
          </a:p>
        </p:txBody>
      </p:sp>
      <p:sp>
        <p:nvSpPr>
          <p:cNvPr id="77827" name="Rectangle 3"/>
          <p:cNvSpPr>
            <a:spLocks noGrp="1" noChangeArrowheads="1"/>
          </p:cNvSpPr>
          <p:nvPr>
            <p:ph type="body" idx="1"/>
          </p:nvPr>
        </p:nvSpPr>
        <p:spPr/>
        <p:txBody>
          <a:bodyPr/>
          <a:lstStyle/>
          <a:p>
            <a:pPr>
              <a:lnSpc>
                <a:spcPct val="75000"/>
              </a:lnSpc>
            </a:pPr>
            <a:endParaRPr lang="en-US" sz="2400" b="1"/>
          </a:p>
          <a:p>
            <a:r>
              <a:rPr lang="en-US" sz="2400" b="1"/>
              <a:t>What’s your reaction to this video?</a:t>
            </a:r>
          </a:p>
          <a:p>
            <a:endParaRPr lang="en-US" sz="2400" b="1"/>
          </a:p>
          <a:p>
            <a:pPr>
              <a:buFontTx/>
              <a:buNone/>
            </a:pPr>
            <a:endParaRPr lang="en-US" sz="2400" b="1"/>
          </a:p>
        </p:txBody>
      </p:sp>
      <p:graphicFrame>
        <p:nvGraphicFramePr>
          <p:cNvPr id="77828" name="Object 4"/>
          <p:cNvGraphicFramePr>
            <a:graphicFrameLocks noChangeAspect="1"/>
          </p:cNvGraphicFramePr>
          <p:nvPr/>
        </p:nvGraphicFramePr>
        <p:xfrm>
          <a:off x="3581400" y="3352800"/>
          <a:ext cx="1676400" cy="1828800"/>
        </p:xfrm>
        <a:graphic>
          <a:graphicData uri="http://schemas.openxmlformats.org/presentationml/2006/ole">
            <p:oleObj spid="_x0000_s77828" name="Clip" r:id="rId4" imgW="1003680" imgH="1127880" progId="">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b="1"/>
              <a:t>Let’s Talk About It</a:t>
            </a:r>
            <a:endParaRPr lang="en-US"/>
          </a:p>
        </p:txBody>
      </p:sp>
      <p:sp>
        <p:nvSpPr>
          <p:cNvPr id="45059" name="Rectangle 3"/>
          <p:cNvSpPr>
            <a:spLocks noGrp="1" noChangeArrowheads="1"/>
          </p:cNvSpPr>
          <p:nvPr>
            <p:ph type="body" idx="1"/>
          </p:nvPr>
        </p:nvSpPr>
        <p:spPr/>
        <p:txBody>
          <a:bodyPr/>
          <a:lstStyle/>
          <a:p>
            <a:r>
              <a:rPr lang="en-US" sz="2400" b="1"/>
              <a:t>How would you define sexual harassment now?</a:t>
            </a:r>
          </a:p>
          <a:p>
            <a:pPr lvl="1">
              <a:buFontTx/>
              <a:buNone/>
            </a:pPr>
            <a:r>
              <a:rPr lang="en-US" sz="2000" b="1"/>
              <a:t>	</a:t>
            </a:r>
            <a:r>
              <a:rPr lang="en-US" sz="2000" i="1"/>
              <a:t>Unwelcome sexual advances, requests for sexual favors, and other verbal or physical conduct of a sexual nature when: </a:t>
            </a:r>
          </a:p>
          <a:p>
            <a:pPr lvl="2">
              <a:buFontTx/>
              <a:buNone/>
            </a:pPr>
            <a:r>
              <a:rPr lang="en-US" sz="1800" b="1" i="1"/>
              <a:t>(1) submission to such conduct is explicitly or implicitly a term or condition of an individuals employment or educational experience,</a:t>
            </a:r>
          </a:p>
          <a:p>
            <a:pPr lvl="2">
              <a:buFontTx/>
              <a:buNone/>
            </a:pPr>
            <a:r>
              <a:rPr lang="en-US" sz="1800" b="1" i="1"/>
              <a:t>(2) submission to or rejection of such conduct by an individual is used as the basis for employment or educational decisions affecting such individual, or </a:t>
            </a:r>
          </a:p>
          <a:p>
            <a:pPr lvl="2">
              <a:buFontTx/>
              <a:buNone/>
            </a:pPr>
            <a:r>
              <a:rPr lang="en-US" sz="1800" b="1" i="1"/>
              <a:t>(3) such conduct is sufficiently severe and pervasive so as to alter conditions of, or have the purpose or effect of substantially interfering with, an individual’s work or academic performance by creating an intimidating, hostile, or offensive working or educational environment.</a:t>
            </a:r>
            <a:endParaRPr lang="en-US" sz="2000" b="1" i="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b="1"/>
              <a:t>Let’s Talk About It</a:t>
            </a:r>
            <a:endParaRPr lang="en-US"/>
          </a:p>
        </p:txBody>
      </p:sp>
      <p:sp>
        <p:nvSpPr>
          <p:cNvPr id="43011" name="Rectangle 3"/>
          <p:cNvSpPr>
            <a:spLocks noGrp="1" noChangeArrowheads="1"/>
          </p:cNvSpPr>
          <p:nvPr>
            <p:ph type="body" idx="1"/>
          </p:nvPr>
        </p:nvSpPr>
        <p:spPr/>
        <p:txBody>
          <a:bodyPr/>
          <a:lstStyle/>
          <a:p>
            <a:pPr>
              <a:lnSpc>
                <a:spcPct val="75000"/>
              </a:lnSpc>
            </a:pPr>
            <a:endParaRPr lang="en-US" sz="2400" b="1"/>
          </a:p>
          <a:p>
            <a:r>
              <a:rPr lang="en-US" sz="2400" b="1"/>
              <a:t>What are the different types of sexual harassment</a:t>
            </a:r>
            <a:r>
              <a:rPr lang="en-US" sz="2800" b="1"/>
              <a:t>?</a:t>
            </a:r>
          </a:p>
          <a:p>
            <a:pPr lvl="1">
              <a:buFontTx/>
              <a:buChar char="&gt;"/>
            </a:pPr>
            <a:r>
              <a:rPr lang="en-US" sz="2000" b="1" i="1"/>
              <a:t>Quid Pro Quo </a:t>
            </a:r>
            <a:r>
              <a:rPr lang="en-US" sz="2000" b="1"/>
              <a:t>- something for something</a:t>
            </a:r>
          </a:p>
          <a:p>
            <a:pPr lvl="2"/>
            <a:r>
              <a:rPr lang="en-US" sz="2000" b="1"/>
              <a:t>A form of sexual harassment typically only supervisors, those with supervisory authority, or teachers/instructors can engage in</a:t>
            </a:r>
          </a:p>
          <a:p>
            <a:pPr lvl="2"/>
            <a:r>
              <a:rPr lang="en-US" sz="2000" b="1"/>
              <a:t>Requires an individual to choose between submission or a negative consequence for failure to submit</a:t>
            </a:r>
          </a:p>
          <a:p>
            <a:pPr lvl="2"/>
            <a:r>
              <a:rPr lang="en-US" sz="2000" b="1"/>
              <a:t>The focus is on the employer’s or teacher’s/instructor's actions, not the actions of the victim</a:t>
            </a:r>
            <a:endParaRPr lang="en-US" sz="1800" b="1" i="1"/>
          </a:p>
          <a:p>
            <a:pPr lvl="1">
              <a:buFontTx/>
              <a:buChar char="&gt;"/>
            </a:pPr>
            <a:endParaRPr lang="en-US" sz="20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b="1"/>
              <a:t>Let’s Talk About It</a:t>
            </a:r>
            <a:endParaRPr lang="en-US"/>
          </a:p>
        </p:txBody>
      </p:sp>
      <p:sp>
        <p:nvSpPr>
          <p:cNvPr id="46083" name="Rectangle 3"/>
          <p:cNvSpPr>
            <a:spLocks noGrp="1" noChangeArrowheads="1"/>
          </p:cNvSpPr>
          <p:nvPr>
            <p:ph type="body" idx="1"/>
          </p:nvPr>
        </p:nvSpPr>
        <p:spPr/>
        <p:txBody>
          <a:bodyPr/>
          <a:lstStyle/>
          <a:p>
            <a:pPr>
              <a:lnSpc>
                <a:spcPct val="75000"/>
              </a:lnSpc>
            </a:pPr>
            <a:endParaRPr lang="en-US" sz="2400" b="1"/>
          </a:p>
          <a:p>
            <a:r>
              <a:rPr lang="en-US" sz="2400" b="1"/>
              <a:t>What are the different types of sexual harassment</a:t>
            </a:r>
            <a:r>
              <a:rPr lang="en-US" sz="2800" b="1"/>
              <a:t>?</a:t>
            </a:r>
            <a:endParaRPr lang="en-US" sz="2400" b="1" i="1"/>
          </a:p>
          <a:p>
            <a:pPr lvl="1">
              <a:buFontTx/>
              <a:buChar char="&gt;"/>
            </a:pPr>
            <a:r>
              <a:rPr lang="en-US" sz="2000" b="1" i="1"/>
              <a:t>Hostile Work/Educational Environment </a:t>
            </a:r>
            <a:r>
              <a:rPr lang="en-US" sz="2000" b="1"/>
              <a:t>- unreasonable interference, intimidation, abuse</a:t>
            </a:r>
          </a:p>
          <a:p>
            <a:pPr lvl="2"/>
            <a:r>
              <a:rPr lang="en-US" sz="2000" b="1"/>
              <a:t>Typically repetitive rather than a single episode</a:t>
            </a:r>
          </a:p>
          <a:p>
            <a:pPr lvl="2"/>
            <a:r>
              <a:rPr lang="en-US" sz="2000" b="1" i="1" u="sng"/>
              <a:t>Verbal</a:t>
            </a:r>
            <a:r>
              <a:rPr lang="en-US" sz="2000" b="1"/>
              <a:t> - sexual comments about appearance, innuendoes, off-color jokes, vulgar or explicit language or questions </a:t>
            </a:r>
          </a:p>
          <a:p>
            <a:pPr lvl="2"/>
            <a:r>
              <a:rPr lang="en-US" sz="2000" b="1" i="1" u="sng"/>
              <a:t>Non-Verbal</a:t>
            </a:r>
            <a:r>
              <a:rPr lang="en-US" sz="2000" b="1"/>
              <a:t> - unsolicited or inappropriate gifts of a sexual nature, suggestive notes, nude or suggestive photos or materials, staring, e-mail</a:t>
            </a:r>
          </a:p>
          <a:p>
            <a:pPr lvl="2"/>
            <a:r>
              <a:rPr lang="en-US" sz="2000" b="1" i="1" u="sng"/>
              <a:t>Physical </a:t>
            </a:r>
            <a:r>
              <a:rPr lang="en-US" sz="2000" b="1"/>
              <a:t>- touching, rubbing or brushing in a sexual manner, uninvited massages, uninvited hugging or kissing</a:t>
            </a:r>
          </a:p>
          <a:p>
            <a:pPr lvl="2"/>
            <a:endParaRPr lang="en-US" sz="1800" b="1"/>
          </a:p>
          <a:p>
            <a:pPr lvl="2"/>
            <a:endParaRPr lang="en-US" sz="18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26"/>
          <p:cNvSpPr>
            <a:spLocks noGrp="1" noChangeArrowheads="1"/>
          </p:cNvSpPr>
          <p:nvPr>
            <p:ph type="title"/>
          </p:nvPr>
        </p:nvSpPr>
        <p:spPr/>
        <p:txBody>
          <a:bodyPr/>
          <a:lstStyle/>
          <a:p>
            <a:r>
              <a:rPr lang="en-US" b="1"/>
              <a:t>Let’s Talk About It</a:t>
            </a:r>
            <a:endParaRPr lang="en-US"/>
          </a:p>
        </p:txBody>
      </p:sp>
      <p:sp>
        <p:nvSpPr>
          <p:cNvPr id="47107" name="Rectangle 1027"/>
          <p:cNvSpPr>
            <a:spLocks noGrp="1" noChangeArrowheads="1"/>
          </p:cNvSpPr>
          <p:nvPr>
            <p:ph type="body" idx="1"/>
          </p:nvPr>
        </p:nvSpPr>
        <p:spPr/>
        <p:txBody>
          <a:bodyPr/>
          <a:lstStyle/>
          <a:p>
            <a:pPr>
              <a:lnSpc>
                <a:spcPct val="75000"/>
              </a:lnSpc>
            </a:pPr>
            <a:endParaRPr lang="en-US" sz="2400" b="1"/>
          </a:p>
          <a:p>
            <a:r>
              <a:rPr lang="en-US" sz="2400" b="1"/>
              <a:t>What are the different types of sexual harassment</a:t>
            </a:r>
            <a:r>
              <a:rPr lang="en-US" sz="2800" b="1"/>
              <a:t>?</a:t>
            </a:r>
            <a:endParaRPr lang="en-US" sz="2400" b="1" i="1"/>
          </a:p>
          <a:p>
            <a:pPr lvl="1">
              <a:buFontTx/>
              <a:buChar char="&gt;"/>
            </a:pPr>
            <a:r>
              <a:rPr lang="en-US" sz="2000" b="1" i="1"/>
              <a:t>Sexual Favoritism </a:t>
            </a:r>
            <a:r>
              <a:rPr lang="en-US" sz="2000" b="1"/>
              <a:t>- favored treatment, a form of hostile work/educational environment sexual harassment</a:t>
            </a:r>
          </a:p>
          <a:p>
            <a:pPr lvl="2"/>
            <a:r>
              <a:rPr lang="en-US" sz="2000" b="1"/>
              <a:t>Positive actions for submission to requests for unwelcome sexual favors</a:t>
            </a:r>
          </a:p>
          <a:p>
            <a:pPr lvl="2"/>
            <a:r>
              <a:rPr lang="en-US" sz="2000" b="1"/>
              <a:t>It is sexual harassment because other co-workers or students failed to be similarly favored as the one who was favored</a:t>
            </a:r>
            <a:endParaRPr lang="en-US" sz="1800" b="1" i="1"/>
          </a:p>
          <a:p>
            <a:pPr lvl="1">
              <a:buFontTx/>
              <a:buChar char="&gt;"/>
            </a:pPr>
            <a:endParaRPr lang="en-US" sz="20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b="1"/>
              <a:t>Let’s Talk About It</a:t>
            </a:r>
            <a:endParaRPr lang="en-US"/>
          </a:p>
        </p:txBody>
      </p:sp>
      <p:sp>
        <p:nvSpPr>
          <p:cNvPr id="48131" name="Rectangle 3"/>
          <p:cNvSpPr>
            <a:spLocks noGrp="1" noChangeArrowheads="1"/>
          </p:cNvSpPr>
          <p:nvPr>
            <p:ph type="body" idx="1"/>
          </p:nvPr>
        </p:nvSpPr>
        <p:spPr/>
        <p:txBody>
          <a:bodyPr/>
          <a:lstStyle/>
          <a:p>
            <a:pPr>
              <a:lnSpc>
                <a:spcPct val="75000"/>
              </a:lnSpc>
            </a:pPr>
            <a:endParaRPr lang="en-US" sz="2800" b="1" dirty="0"/>
          </a:p>
          <a:p>
            <a:r>
              <a:rPr lang="en-US" sz="2400" b="1" dirty="0"/>
              <a:t>What are the different types of sexual harassment?</a:t>
            </a:r>
            <a:endParaRPr lang="en-US" sz="2400" b="1" i="1" dirty="0"/>
          </a:p>
          <a:p>
            <a:pPr lvl="1">
              <a:buFontTx/>
              <a:buChar char="&gt;"/>
            </a:pPr>
            <a:r>
              <a:rPr lang="en-US" sz="2400" b="1" i="1" dirty="0"/>
              <a:t>Third Party </a:t>
            </a:r>
            <a:r>
              <a:rPr lang="en-US" sz="2400" b="1" dirty="0"/>
              <a:t>– any person who observes someone else being harassed, or observes sexual conduct and is adversely affected may claim this type of sexual harassment</a:t>
            </a:r>
          </a:p>
          <a:p>
            <a:pPr lvl="2"/>
            <a:r>
              <a:rPr lang="en-US" b="1" dirty="0"/>
              <a:t>For example, harassment by a coworker, student, </a:t>
            </a:r>
            <a:r>
              <a:rPr lang="en-US" b="1" dirty="0" smtClean="0"/>
              <a:t>Externship Supervisor, </a:t>
            </a:r>
            <a:r>
              <a:rPr lang="en-US" b="1" dirty="0"/>
              <a:t>contractor, consultant, volunteer, guest speaker, or visitor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b="1"/>
              <a:t>Let’s Talk About It</a:t>
            </a:r>
            <a:endParaRPr lang="en-US"/>
          </a:p>
        </p:txBody>
      </p:sp>
      <p:sp>
        <p:nvSpPr>
          <p:cNvPr id="44035" name="Rectangle 3"/>
          <p:cNvSpPr>
            <a:spLocks noGrp="1" noChangeArrowheads="1"/>
          </p:cNvSpPr>
          <p:nvPr>
            <p:ph type="body" idx="1"/>
          </p:nvPr>
        </p:nvSpPr>
        <p:spPr/>
        <p:txBody>
          <a:bodyPr/>
          <a:lstStyle/>
          <a:p>
            <a:pPr>
              <a:lnSpc>
                <a:spcPct val="75000"/>
              </a:lnSpc>
            </a:pPr>
            <a:endParaRPr lang="en-US" sz="2400" b="1" dirty="0"/>
          </a:p>
          <a:p>
            <a:r>
              <a:rPr lang="en-US" sz="2400" b="1" dirty="0"/>
              <a:t>What do you think sexual harassment might look like </a:t>
            </a:r>
            <a:r>
              <a:rPr lang="en-US" sz="2400" b="1" dirty="0" smtClean="0"/>
              <a:t>in a college setting</a:t>
            </a:r>
            <a:r>
              <a:rPr lang="en-US" sz="2400" b="1" dirty="0"/>
              <a:t>?</a:t>
            </a:r>
          </a:p>
          <a:p>
            <a:pPr lvl="1">
              <a:buFontTx/>
              <a:buChar char="&gt;"/>
            </a:pPr>
            <a:r>
              <a:rPr lang="en-US" sz="2000" b="1" dirty="0"/>
              <a:t>Among staff</a:t>
            </a:r>
          </a:p>
          <a:p>
            <a:pPr lvl="1">
              <a:buFontTx/>
              <a:buChar char="&gt;"/>
            </a:pPr>
            <a:r>
              <a:rPr lang="en-US" sz="2000" b="1" dirty="0"/>
              <a:t>Among faculty</a:t>
            </a:r>
          </a:p>
          <a:p>
            <a:pPr lvl="1">
              <a:buFontTx/>
              <a:buChar char="&gt;"/>
            </a:pPr>
            <a:r>
              <a:rPr lang="en-US" sz="2000" b="1" dirty="0"/>
              <a:t>In the classroom</a:t>
            </a:r>
          </a:p>
          <a:p>
            <a:pPr>
              <a:buFontTx/>
              <a:buChar char="&gt;"/>
            </a:pPr>
            <a:endParaRPr lang="en-US" sz="2400" b="1" dirty="0"/>
          </a:p>
          <a:p>
            <a:r>
              <a:rPr lang="en-US" sz="2400" b="1" dirty="0"/>
              <a:t>The </a:t>
            </a:r>
            <a:r>
              <a:rPr lang="en-US" sz="2400" b="1" dirty="0" smtClean="0"/>
              <a:t>college </a:t>
            </a:r>
            <a:r>
              <a:rPr lang="en-US" sz="2400" b="1" dirty="0"/>
              <a:t>can be held liable if the </a:t>
            </a:r>
            <a:r>
              <a:rPr lang="en-US" sz="2400" b="1" dirty="0" smtClean="0"/>
              <a:t>college </a:t>
            </a:r>
            <a:r>
              <a:rPr lang="en-US" sz="2400" b="1" dirty="0"/>
              <a:t>knew or should have known of the harassment and failed to take prompt and effective action</a:t>
            </a:r>
          </a:p>
          <a:p>
            <a:pPr lvl="1">
              <a:buFontTx/>
              <a:buChar char="&gt;"/>
            </a:pPr>
            <a:endParaRPr lang="en-US" sz="2000" b="1" i="1" dirty="0"/>
          </a:p>
        </p:txBody>
      </p:sp>
      <p:graphicFrame>
        <p:nvGraphicFramePr>
          <p:cNvPr id="139264" name="Object 0"/>
          <p:cNvGraphicFramePr>
            <a:graphicFrameLocks noChangeAspect="1"/>
          </p:cNvGraphicFramePr>
          <p:nvPr/>
        </p:nvGraphicFramePr>
        <p:xfrm>
          <a:off x="6096000" y="3048000"/>
          <a:ext cx="914400" cy="1509713"/>
        </p:xfrm>
        <a:graphic>
          <a:graphicData uri="http://schemas.openxmlformats.org/presentationml/2006/ole">
            <p:oleObj spid="_x0000_s139264" name="Clip" r:id="rId4" imgW="815040" imgH="1128600" progId="">
              <p:embed/>
            </p:oleObj>
          </a:graphicData>
        </a:graphic>
      </p:graphicFrame>
      <p:graphicFrame>
        <p:nvGraphicFramePr>
          <p:cNvPr id="139265" name="Object 1"/>
          <p:cNvGraphicFramePr>
            <a:graphicFrameLocks noChangeAspect="1"/>
          </p:cNvGraphicFramePr>
          <p:nvPr/>
        </p:nvGraphicFramePr>
        <p:xfrm>
          <a:off x="4724400" y="3048000"/>
          <a:ext cx="838200" cy="1447800"/>
        </p:xfrm>
        <a:graphic>
          <a:graphicData uri="http://schemas.openxmlformats.org/presentationml/2006/ole">
            <p:oleObj spid="_x0000_s139265" name="Clip" r:id="rId5" imgW="532800" imgH="1198440" progId="">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Sexual Harassment Policy</a:t>
            </a:r>
          </a:p>
        </p:txBody>
      </p:sp>
      <p:sp>
        <p:nvSpPr>
          <p:cNvPr id="33795" name="Rectangle 3"/>
          <p:cNvSpPr>
            <a:spLocks noGrp="1" noChangeArrowheads="1"/>
          </p:cNvSpPr>
          <p:nvPr>
            <p:ph type="body" idx="1"/>
          </p:nvPr>
        </p:nvSpPr>
        <p:spPr>
          <a:xfrm>
            <a:off x="609600" y="1752600"/>
            <a:ext cx="8229600" cy="5105400"/>
          </a:xfrm>
        </p:spPr>
        <p:txBody>
          <a:bodyPr/>
          <a:lstStyle/>
          <a:p>
            <a:pPr>
              <a:lnSpc>
                <a:spcPct val="75000"/>
              </a:lnSpc>
              <a:buFontTx/>
              <a:buNone/>
            </a:pPr>
            <a:endParaRPr lang="en-US" dirty="0"/>
          </a:p>
          <a:p>
            <a:pPr>
              <a:buFontTx/>
              <a:buNone/>
            </a:pPr>
            <a:r>
              <a:rPr lang="en-US" sz="2800" b="1" dirty="0"/>
              <a:t>	</a:t>
            </a:r>
            <a:r>
              <a:rPr lang="en-US" sz="2400" b="1" dirty="0" smtClean="0"/>
              <a:t>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b="1"/>
              <a:t>Agenda</a:t>
            </a:r>
            <a:endParaRPr lang="en-US"/>
          </a:p>
        </p:txBody>
      </p:sp>
      <p:sp>
        <p:nvSpPr>
          <p:cNvPr id="5123" name="Rectangle 3"/>
          <p:cNvSpPr>
            <a:spLocks noGrp="1" noChangeArrowheads="1"/>
          </p:cNvSpPr>
          <p:nvPr>
            <p:ph type="body" sz="half" idx="1"/>
          </p:nvPr>
        </p:nvSpPr>
        <p:spPr>
          <a:xfrm>
            <a:off x="685800" y="1981200"/>
            <a:ext cx="6172200" cy="4114800"/>
          </a:xfrm>
        </p:spPr>
        <p:txBody>
          <a:bodyPr/>
          <a:lstStyle/>
          <a:p>
            <a:pPr>
              <a:lnSpc>
                <a:spcPct val="75000"/>
              </a:lnSpc>
            </a:pPr>
            <a:endParaRPr lang="en-US" dirty="0"/>
          </a:p>
          <a:p>
            <a:r>
              <a:rPr lang="en-US" dirty="0"/>
              <a:t>Introduction </a:t>
            </a:r>
            <a:endParaRPr lang="en-US" dirty="0" smtClean="0"/>
          </a:p>
          <a:p>
            <a:r>
              <a:rPr lang="en-US" dirty="0" smtClean="0"/>
              <a:t>Pretest</a:t>
            </a:r>
            <a:endParaRPr lang="en-US" dirty="0"/>
          </a:p>
          <a:p>
            <a:r>
              <a:rPr lang="en-US" dirty="0"/>
              <a:t>Discuss Sexual Harassment</a:t>
            </a:r>
          </a:p>
          <a:p>
            <a:r>
              <a:rPr lang="en-US" dirty="0"/>
              <a:t>Review </a:t>
            </a:r>
            <a:r>
              <a:rPr lang="en-US" dirty="0" smtClean="0"/>
              <a:t>Videos</a:t>
            </a:r>
            <a:endParaRPr lang="en-US" dirty="0"/>
          </a:p>
          <a:p>
            <a:r>
              <a:rPr lang="en-US" dirty="0" smtClean="0"/>
              <a:t>Summary</a:t>
            </a:r>
          </a:p>
          <a:p>
            <a:r>
              <a:rPr lang="en-US" dirty="0" smtClean="0"/>
              <a:t>Post-test</a:t>
            </a:r>
            <a:endParaRPr lang="en-US" dirty="0"/>
          </a:p>
          <a:p>
            <a:endParaRPr lang="en-US" dirty="0"/>
          </a:p>
        </p:txBody>
      </p:sp>
      <p:sp>
        <p:nvSpPr>
          <p:cNvPr id="5124" name="Text Box 4"/>
          <p:cNvSpPr txBox="1">
            <a:spLocks noChangeArrowheads="1"/>
          </p:cNvSpPr>
          <p:nvPr/>
        </p:nvSpPr>
        <p:spPr bwMode="auto">
          <a:xfrm>
            <a:off x="6477000" y="838200"/>
            <a:ext cx="2286000" cy="457200"/>
          </a:xfrm>
          <a:prstGeom prst="rect">
            <a:avLst/>
          </a:prstGeom>
          <a:noFill/>
          <a:ln w="12700" cap="sq">
            <a:noFill/>
            <a:miter lim="800000"/>
            <a:headEnd type="none" w="sm" len="sm"/>
            <a:tailEnd type="none" w="sm" len="sm"/>
          </a:ln>
          <a:effectLst/>
        </p:spPr>
        <p:txBody>
          <a:bodyPr>
            <a:spAutoFit/>
          </a:bodyPr>
          <a:lstStyle/>
          <a:p>
            <a:pPr>
              <a:spcBef>
                <a:spcPct val="50000"/>
              </a:spcBef>
            </a:pPr>
            <a:endParaRPr lang="en-US" sz="2400">
              <a:latin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Sexual Harassment Policy</a:t>
            </a:r>
          </a:p>
        </p:txBody>
      </p:sp>
      <p:sp>
        <p:nvSpPr>
          <p:cNvPr id="49155" name="Rectangle 3"/>
          <p:cNvSpPr>
            <a:spLocks noGrp="1" noChangeArrowheads="1"/>
          </p:cNvSpPr>
          <p:nvPr>
            <p:ph type="body" idx="1"/>
          </p:nvPr>
        </p:nvSpPr>
        <p:spPr/>
        <p:txBody>
          <a:bodyPr/>
          <a:lstStyle/>
          <a:p>
            <a:pPr>
              <a:lnSpc>
                <a:spcPct val="75000"/>
              </a:lnSpc>
            </a:pPr>
            <a:endParaRPr lang="en-US" sz="2400" b="1" dirty="0"/>
          </a:p>
          <a:p>
            <a:r>
              <a:rPr lang="en-US" sz="2400" b="1" dirty="0"/>
              <a:t>The </a:t>
            </a:r>
            <a:r>
              <a:rPr lang="en-US" sz="2400" b="1" dirty="0" smtClean="0"/>
              <a:t>college </a:t>
            </a:r>
            <a:r>
              <a:rPr lang="en-US" sz="2400" b="1" dirty="0"/>
              <a:t>does have a policy on sexual harassment</a:t>
            </a:r>
          </a:p>
          <a:p>
            <a:pPr lvl="1">
              <a:buFontTx/>
              <a:buChar char="&gt;"/>
            </a:pPr>
            <a:r>
              <a:rPr lang="en-US" sz="2000" b="1" dirty="0" smtClean="0"/>
              <a:t> </a:t>
            </a:r>
            <a:endParaRPr lang="en-US" sz="2000" b="1" dirty="0"/>
          </a:p>
          <a:p>
            <a:r>
              <a:rPr lang="en-US" sz="2400" b="1" dirty="0"/>
              <a:t>Prohibits</a:t>
            </a:r>
          </a:p>
          <a:p>
            <a:pPr lvl="1">
              <a:buFontTx/>
              <a:buChar char="&gt;"/>
            </a:pPr>
            <a:r>
              <a:rPr lang="en-US" sz="2000" b="1" dirty="0"/>
              <a:t>Sexual harassment in any form, by anyone</a:t>
            </a:r>
          </a:p>
          <a:p>
            <a:pPr lvl="1">
              <a:buFontTx/>
              <a:buChar char="&gt;"/>
            </a:pPr>
            <a:r>
              <a:rPr lang="en-US" sz="2000" b="1" dirty="0"/>
              <a:t>Retaliation by anyone against any individual who, in good faith, has made an allegation of sexual harassment or who has testified, assisted, or participated in any investigation, proceeding, or hearing regarding sexual harassment</a:t>
            </a:r>
          </a:p>
          <a:p>
            <a:pPr lvl="1">
              <a:buFontTx/>
              <a:buChar char="&gt;"/>
            </a:pPr>
            <a:r>
              <a:rPr lang="en-US" sz="2000" b="1" dirty="0"/>
              <a:t>Knowingly making false accusations or allegations of sexual harassment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Sexual Harassment Policy</a:t>
            </a:r>
          </a:p>
        </p:txBody>
      </p:sp>
      <p:sp>
        <p:nvSpPr>
          <p:cNvPr id="51203" name="Rectangle 3"/>
          <p:cNvSpPr>
            <a:spLocks noGrp="1" noChangeArrowheads="1"/>
          </p:cNvSpPr>
          <p:nvPr>
            <p:ph type="body" idx="1"/>
          </p:nvPr>
        </p:nvSpPr>
        <p:spPr/>
        <p:txBody>
          <a:bodyPr/>
          <a:lstStyle/>
          <a:p>
            <a:pPr>
              <a:lnSpc>
                <a:spcPct val="75000"/>
              </a:lnSpc>
            </a:pPr>
            <a:endParaRPr lang="en-US" sz="2400" b="1" dirty="0"/>
          </a:p>
          <a:p>
            <a:r>
              <a:rPr lang="en-US" sz="2400" b="1" dirty="0"/>
              <a:t>Cautions against and encourages refraining from</a:t>
            </a:r>
          </a:p>
          <a:p>
            <a:pPr lvl="1">
              <a:buFontTx/>
              <a:buChar char="&gt;"/>
            </a:pPr>
            <a:r>
              <a:rPr lang="en-US" sz="2000" b="1" dirty="0"/>
              <a:t>Involvement in consensual amorous or sexual relationships between persons of “unequal power”</a:t>
            </a:r>
          </a:p>
          <a:p>
            <a:r>
              <a:rPr lang="en-US" sz="2400" b="1" dirty="0"/>
              <a:t>Provides a reporting process for sexual harassment</a:t>
            </a:r>
          </a:p>
          <a:p>
            <a:pPr lvl="1">
              <a:buFontTx/>
              <a:buChar char="&gt;"/>
            </a:pPr>
            <a:r>
              <a:rPr lang="en-US" sz="2000" b="1" dirty="0"/>
              <a:t>Tell the harasser to stop - that the behavior is unwelcome and unacceptable</a:t>
            </a:r>
          </a:p>
          <a:p>
            <a:pPr lvl="1">
              <a:buFontTx/>
              <a:buChar char="&gt;"/>
            </a:pPr>
            <a:r>
              <a:rPr lang="en-US" sz="2000" b="1" dirty="0"/>
              <a:t>Tell your supervisor, the department head, or the supervisor’s/department head’s supervisor of the offensive behavior</a:t>
            </a:r>
          </a:p>
          <a:p>
            <a:pPr lvl="1">
              <a:buNone/>
            </a:pPr>
            <a:r>
              <a:rPr lang="en-US" sz="2000" b="1" dirty="0" smtClean="0"/>
              <a:t> </a:t>
            </a:r>
            <a:endParaRPr lang="en-US" sz="20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Sexual Harassment Policy</a:t>
            </a:r>
          </a:p>
        </p:txBody>
      </p:sp>
      <p:sp>
        <p:nvSpPr>
          <p:cNvPr id="52227" name="Rectangle 3"/>
          <p:cNvSpPr>
            <a:spLocks noGrp="1" noChangeArrowheads="1"/>
          </p:cNvSpPr>
          <p:nvPr>
            <p:ph type="body" idx="1"/>
          </p:nvPr>
        </p:nvSpPr>
        <p:spPr/>
        <p:txBody>
          <a:bodyPr/>
          <a:lstStyle/>
          <a:p>
            <a:pPr>
              <a:lnSpc>
                <a:spcPct val="75000"/>
              </a:lnSpc>
            </a:pPr>
            <a:endParaRPr lang="en-US" sz="2400" b="1" dirty="0"/>
          </a:p>
          <a:p>
            <a:r>
              <a:rPr lang="en-US" sz="2400" b="1" dirty="0"/>
              <a:t>Who </a:t>
            </a:r>
            <a:r>
              <a:rPr lang="en-US" sz="2400" b="1" u="sng" dirty="0"/>
              <a:t>can</a:t>
            </a:r>
            <a:r>
              <a:rPr lang="en-US" sz="2400" b="1" dirty="0"/>
              <a:t> file a sexual harassment complaint?</a:t>
            </a:r>
          </a:p>
          <a:p>
            <a:pPr lvl="1">
              <a:buFontTx/>
              <a:buChar char="&gt;"/>
            </a:pPr>
            <a:r>
              <a:rPr lang="en-US" sz="2000" b="1" dirty="0"/>
              <a:t> The person who believes he/she has been sexually harassed</a:t>
            </a:r>
          </a:p>
          <a:p>
            <a:pPr lvl="1">
              <a:buFontTx/>
              <a:buChar char="&gt;"/>
            </a:pPr>
            <a:r>
              <a:rPr lang="en-US" sz="2000" b="1" dirty="0"/>
              <a:t>Any person on behalf of any other person </a:t>
            </a:r>
          </a:p>
          <a:p>
            <a:pPr lvl="2"/>
            <a:r>
              <a:rPr lang="en-US" sz="2000" b="1" dirty="0"/>
              <a:t>Any student, faculty member, or staff member who has knowledge of alleged sexual harassment</a:t>
            </a:r>
          </a:p>
          <a:p>
            <a:pPr lvl="2"/>
            <a:r>
              <a:rPr lang="en-US" sz="2000" b="1" dirty="0" smtClean="0"/>
              <a:t>college </a:t>
            </a:r>
            <a:r>
              <a:rPr lang="en-US" sz="2000" b="1" dirty="0"/>
              <a:t>employees (faculty or staff) who are in supervisory positions and who are aware of, or become aware of, possible instances of sexual harassment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Sexual Harassment Policy</a:t>
            </a:r>
          </a:p>
        </p:txBody>
      </p:sp>
      <p:sp>
        <p:nvSpPr>
          <p:cNvPr id="53251" name="Rectangle 3"/>
          <p:cNvSpPr>
            <a:spLocks noGrp="1" noChangeArrowheads="1"/>
          </p:cNvSpPr>
          <p:nvPr>
            <p:ph type="body" idx="1"/>
          </p:nvPr>
        </p:nvSpPr>
        <p:spPr>
          <a:xfrm>
            <a:off x="685800" y="1981200"/>
            <a:ext cx="8001000" cy="4114800"/>
          </a:xfrm>
        </p:spPr>
        <p:txBody>
          <a:bodyPr/>
          <a:lstStyle/>
          <a:p>
            <a:pPr>
              <a:lnSpc>
                <a:spcPct val="75000"/>
              </a:lnSpc>
            </a:pPr>
            <a:endParaRPr lang="en-US" sz="2400" b="1" dirty="0"/>
          </a:p>
          <a:p>
            <a:r>
              <a:rPr lang="en-US" sz="2400" b="1" dirty="0"/>
              <a:t>Who </a:t>
            </a:r>
            <a:r>
              <a:rPr lang="en-US" sz="2400" b="1" u="sng" dirty="0"/>
              <a:t>must</a:t>
            </a:r>
            <a:r>
              <a:rPr lang="en-US" sz="2400" b="1" dirty="0"/>
              <a:t> report sexual harassment?</a:t>
            </a:r>
          </a:p>
          <a:p>
            <a:pPr lvl="1">
              <a:buFontTx/>
              <a:buChar char="&gt;"/>
            </a:pPr>
            <a:r>
              <a:rPr lang="en-US" sz="2000" b="1" dirty="0"/>
              <a:t>Supervisory employees: administrative personnel, or any employee who supervises one or more employees, Faculty administrators, and  </a:t>
            </a:r>
            <a:r>
              <a:rPr lang="en-US" sz="2000" b="1" dirty="0" smtClean="0"/>
              <a:t>teachers/instructors</a:t>
            </a:r>
          </a:p>
          <a:p>
            <a:pPr lvl="1">
              <a:buFontTx/>
              <a:buChar char="&gt;"/>
            </a:pPr>
            <a:endParaRPr lang="en-US" sz="2000" b="1" dirty="0" smtClean="0"/>
          </a:p>
          <a:p>
            <a:pPr lvl="1">
              <a:buNone/>
            </a:pPr>
            <a:r>
              <a:rPr lang="en-US" sz="2000" b="1" dirty="0" smtClean="0"/>
              <a:t>Who should you report it to?</a:t>
            </a:r>
            <a:endParaRPr lang="en-US" sz="2000" b="1" dirty="0"/>
          </a:p>
          <a:p>
            <a:pPr lvl="1">
              <a:buFontTx/>
              <a:buChar char="&gt;"/>
            </a:pPr>
            <a:r>
              <a:rPr lang="en-US" sz="2000" b="1" dirty="0"/>
              <a:t>To </a:t>
            </a:r>
            <a:r>
              <a:rPr lang="en-US" sz="2000" b="1" dirty="0" smtClean="0"/>
              <a:t>your Department Chair, DOE, Supervisor, or Campus Director</a:t>
            </a:r>
            <a:endParaRPr lang="en-US" sz="2000" b="1" dirty="0"/>
          </a:p>
          <a:p>
            <a:r>
              <a:rPr lang="en-US" sz="2400" b="1" dirty="0" smtClean="0"/>
              <a:t> </a:t>
            </a:r>
            <a:endParaRPr lang="en-US" sz="20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t>Sexual Harassment Prevention</a:t>
            </a:r>
          </a:p>
        </p:txBody>
      </p:sp>
      <p:sp>
        <p:nvSpPr>
          <p:cNvPr id="54275" name="Rectangle 3"/>
          <p:cNvSpPr>
            <a:spLocks noGrp="1" noChangeArrowheads="1"/>
          </p:cNvSpPr>
          <p:nvPr>
            <p:ph type="body" idx="1"/>
          </p:nvPr>
        </p:nvSpPr>
        <p:spPr/>
        <p:txBody>
          <a:bodyPr/>
          <a:lstStyle/>
          <a:p>
            <a:pPr>
              <a:lnSpc>
                <a:spcPct val="75000"/>
              </a:lnSpc>
            </a:pPr>
            <a:endParaRPr lang="en-US" sz="2400" b="1"/>
          </a:p>
          <a:p>
            <a:r>
              <a:rPr lang="en-US" sz="2400" b="1"/>
              <a:t>Heed the “dos” and “don’ts”</a:t>
            </a:r>
          </a:p>
          <a:p>
            <a:r>
              <a:rPr lang="en-US" sz="2400" b="1"/>
              <a:t>Implement internal policies against all forms of discrimination - then enforce these policies</a:t>
            </a:r>
          </a:p>
          <a:p>
            <a:r>
              <a:rPr lang="en-US" sz="2400" b="1"/>
              <a:t>Investigate sexual harassment complaints promptly, thoroughly, and fairly</a:t>
            </a:r>
          </a:p>
          <a:p>
            <a:r>
              <a:rPr lang="en-US" sz="2400" b="1"/>
              <a:t>Protect against and do not permit retaliation</a:t>
            </a:r>
          </a:p>
          <a:p>
            <a:r>
              <a:rPr lang="en-US" sz="2400" b="1"/>
              <a:t>Sexual harassment - don’t even think about it</a:t>
            </a:r>
            <a:endParaRPr lang="en-US" sz="2400" b="1" u="sng"/>
          </a:p>
        </p:txBody>
      </p:sp>
      <p:graphicFrame>
        <p:nvGraphicFramePr>
          <p:cNvPr id="54277" name="Object 5"/>
          <p:cNvGraphicFramePr>
            <a:graphicFrameLocks noChangeAspect="1"/>
          </p:cNvGraphicFramePr>
          <p:nvPr/>
        </p:nvGraphicFramePr>
        <p:xfrm>
          <a:off x="4191000" y="5486400"/>
          <a:ext cx="609600" cy="609600"/>
        </p:xfrm>
        <a:graphic>
          <a:graphicData uri="http://schemas.openxmlformats.org/presentationml/2006/ole">
            <p:oleObj spid="_x0000_s54277" name="Clip" r:id="rId4" imgW="1490040" imgH="1485000" progId="">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b="1"/>
              <a:t>Summary</a:t>
            </a:r>
            <a:endParaRPr lang="en-US"/>
          </a:p>
        </p:txBody>
      </p:sp>
      <p:sp>
        <p:nvSpPr>
          <p:cNvPr id="18435" name="Rectangle 3"/>
          <p:cNvSpPr>
            <a:spLocks noGrp="1" noChangeArrowheads="1"/>
          </p:cNvSpPr>
          <p:nvPr>
            <p:ph type="body" idx="1"/>
          </p:nvPr>
        </p:nvSpPr>
        <p:spPr/>
        <p:txBody>
          <a:bodyPr/>
          <a:lstStyle/>
          <a:p>
            <a:pPr>
              <a:lnSpc>
                <a:spcPct val="75000"/>
              </a:lnSpc>
            </a:pPr>
            <a:endParaRPr lang="en-US" sz="2400" b="1" dirty="0"/>
          </a:p>
          <a:p>
            <a:r>
              <a:rPr lang="en-US" sz="2400" b="1" dirty="0"/>
              <a:t>Sexual harassment is wrong and prohibited not only by </a:t>
            </a:r>
            <a:r>
              <a:rPr lang="en-US" sz="2400" b="1" dirty="0" smtClean="0"/>
              <a:t>college </a:t>
            </a:r>
            <a:r>
              <a:rPr lang="en-US" sz="2400" b="1" dirty="0"/>
              <a:t>policy, but by Federal and State law</a:t>
            </a:r>
          </a:p>
          <a:p>
            <a:r>
              <a:rPr lang="en-US" sz="2400" b="1" dirty="0"/>
              <a:t>A commitment to fostering an atmosphere free of sexual harassment is a key element of the </a:t>
            </a:r>
            <a:r>
              <a:rPr lang="en-US" sz="2400" b="1" dirty="0" smtClean="0"/>
              <a:t>college’s </a:t>
            </a:r>
            <a:r>
              <a:rPr lang="en-US" sz="2400" b="1" dirty="0"/>
              <a:t>vision and values</a:t>
            </a:r>
          </a:p>
          <a:p>
            <a:r>
              <a:rPr lang="en-US" sz="2400" b="1" dirty="0"/>
              <a:t>Every faculty, staff, and student has an opportunity or an obligation to report sexual harassment</a:t>
            </a:r>
          </a:p>
          <a:p>
            <a:r>
              <a:rPr lang="en-US" sz="2400" b="1" dirty="0"/>
              <a:t>By working together we can create a fair and open professional and educational environment for all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b="1"/>
              <a:t>Objectives</a:t>
            </a:r>
            <a:endParaRPr lang="en-US"/>
          </a:p>
        </p:txBody>
      </p:sp>
      <p:sp>
        <p:nvSpPr>
          <p:cNvPr id="7171" name="Rectangle 3"/>
          <p:cNvSpPr>
            <a:spLocks noGrp="1" noChangeArrowheads="1"/>
          </p:cNvSpPr>
          <p:nvPr>
            <p:ph type="body" idx="1"/>
          </p:nvPr>
        </p:nvSpPr>
        <p:spPr>
          <a:xfrm>
            <a:off x="685800" y="1828800"/>
            <a:ext cx="8001000" cy="4495800"/>
          </a:xfrm>
        </p:spPr>
        <p:txBody>
          <a:bodyPr/>
          <a:lstStyle/>
          <a:p>
            <a:pPr>
              <a:lnSpc>
                <a:spcPct val="75000"/>
              </a:lnSpc>
            </a:pPr>
            <a:endParaRPr lang="en-US" sz="2400" b="1" dirty="0"/>
          </a:p>
          <a:p>
            <a:pPr>
              <a:buFontTx/>
              <a:buNone/>
            </a:pPr>
            <a:r>
              <a:rPr lang="en-US" sz="2400" b="1" dirty="0"/>
              <a:t>By the end of this training, you should be able to :</a:t>
            </a:r>
          </a:p>
          <a:p>
            <a:r>
              <a:rPr lang="en-US" sz="2000" b="1" dirty="0"/>
              <a:t>Define sexual harassment</a:t>
            </a:r>
          </a:p>
          <a:p>
            <a:r>
              <a:rPr lang="en-US" sz="2000" b="1" dirty="0"/>
              <a:t>Identify the costs of sexual harassment</a:t>
            </a:r>
          </a:p>
          <a:p>
            <a:r>
              <a:rPr lang="en-US" sz="2000" b="1" dirty="0"/>
              <a:t>Identify the types of sexual harassment</a:t>
            </a:r>
          </a:p>
          <a:p>
            <a:r>
              <a:rPr lang="en-US" sz="2000" b="1" dirty="0"/>
              <a:t>Identify behaviors that constitute sexual harassment</a:t>
            </a:r>
          </a:p>
          <a:p>
            <a:r>
              <a:rPr lang="en-US" sz="2000" b="1" dirty="0"/>
              <a:t>Recognize that </a:t>
            </a:r>
            <a:r>
              <a:rPr lang="en-US" sz="2000" b="1" dirty="0" smtClean="0"/>
              <a:t>the college’s </a:t>
            </a:r>
            <a:r>
              <a:rPr lang="en-US" sz="2000" b="1" dirty="0"/>
              <a:t>policy prohibits sexual harassment</a:t>
            </a:r>
          </a:p>
          <a:p>
            <a:r>
              <a:rPr lang="en-US" sz="2000" b="1" dirty="0"/>
              <a:t>Describe what to do about sexual harassment under </a:t>
            </a:r>
            <a:r>
              <a:rPr lang="en-US" sz="2000" b="1" dirty="0" smtClean="0"/>
              <a:t>campus </a:t>
            </a:r>
            <a:r>
              <a:rPr lang="en-US" sz="2000" b="1" dirty="0"/>
              <a:t>policy</a:t>
            </a:r>
          </a:p>
          <a:p>
            <a:r>
              <a:rPr lang="en-US" sz="2000" b="1" dirty="0"/>
              <a:t>Discuss strategies to prevent sexual harassment</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b="1"/>
              <a:t>Pre-Training Survey</a:t>
            </a:r>
          </a:p>
        </p:txBody>
      </p:sp>
      <p:sp>
        <p:nvSpPr>
          <p:cNvPr id="37891" name="Rectangle 3"/>
          <p:cNvSpPr>
            <a:spLocks noGrp="1" noChangeArrowheads="1"/>
          </p:cNvSpPr>
          <p:nvPr>
            <p:ph type="body" idx="1"/>
          </p:nvPr>
        </p:nvSpPr>
        <p:spPr/>
        <p:txBody>
          <a:bodyPr/>
          <a:lstStyle/>
          <a:p>
            <a:pPr>
              <a:lnSpc>
                <a:spcPct val="75000"/>
              </a:lnSpc>
              <a:buFontTx/>
              <a:buNone/>
            </a:pPr>
            <a:r>
              <a:rPr lang="en-US" sz="2800" b="1"/>
              <a:t>	</a:t>
            </a:r>
          </a:p>
          <a:p>
            <a:pPr>
              <a:buFontTx/>
              <a:buNone/>
            </a:pPr>
            <a:r>
              <a:rPr lang="en-US" sz="2800" b="1"/>
              <a:t>	</a:t>
            </a:r>
            <a:r>
              <a:rPr lang="en-US" sz="2400" b="1"/>
              <a:t>Please take a few minutes and complete the Sexual Harassment Pre-Training Awareness Survey found in your handouts . . . </a:t>
            </a:r>
            <a:endParaRPr lang="en-US" sz="2800" b="1"/>
          </a:p>
          <a:p>
            <a:pPr>
              <a:buFontTx/>
              <a:buNone/>
            </a:pPr>
            <a:endParaRPr lang="en-US" sz="2800" b="1"/>
          </a:p>
          <a:p>
            <a:pPr>
              <a:buFontTx/>
              <a:buNone/>
            </a:pPr>
            <a:endParaRPr lang="en-US" sz="2800" b="1"/>
          </a:p>
        </p:txBody>
      </p:sp>
      <p:graphicFrame>
        <p:nvGraphicFramePr>
          <p:cNvPr id="37892" name="Object 4"/>
          <p:cNvGraphicFramePr>
            <a:graphicFrameLocks noChangeAspect="1"/>
          </p:cNvGraphicFramePr>
          <p:nvPr/>
        </p:nvGraphicFramePr>
        <p:xfrm>
          <a:off x="3352800" y="4114800"/>
          <a:ext cx="2057400" cy="1676400"/>
        </p:xfrm>
        <a:graphic>
          <a:graphicData uri="http://schemas.openxmlformats.org/presentationml/2006/ole">
            <p:oleObj spid="_x0000_s37892" name="Clip" r:id="rId4" imgW="1087560" imgH="1108080" progId="">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p:txBody>
          <a:bodyPr/>
          <a:lstStyle/>
          <a:p>
            <a:r>
              <a:rPr lang="en-US" b="1"/>
              <a:t>Pre-Training Survey</a:t>
            </a:r>
          </a:p>
        </p:txBody>
      </p:sp>
      <p:sp>
        <p:nvSpPr>
          <p:cNvPr id="38915" name="Rectangle 1027"/>
          <p:cNvSpPr>
            <a:spLocks noGrp="1" noChangeArrowheads="1"/>
          </p:cNvSpPr>
          <p:nvPr>
            <p:ph type="body" idx="1"/>
          </p:nvPr>
        </p:nvSpPr>
        <p:spPr/>
        <p:txBody>
          <a:bodyPr/>
          <a:lstStyle/>
          <a:p>
            <a:pPr>
              <a:lnSpc>
                <a:spcPct val="75000"/>
              </a:lnSpc>
            </a:pPr>
            <a:endParaRPr lang="en-US" sz="2800" b="1"/>
          </a:p>
          <a:p>
            <a:r>
              <a:rPr lang="en-US" sz="2400" b="1"/>
              <a:t>How would you define sexual harassment?</a:t>
            </a:r>
          </a:p>
          <a:p>
            <a:r>
              <a:rPr lang="en-US" sz="2400" b="1"/>
              <a:t>What are the types of sexual harassment?</a:t>
            </a:r>
          </a:p>
          <a:p>
            <a:r>
              <a:rPr lang="en-US" sz="2400" b="1"/>
              <a:t>Do you believe sexual harassment is increasing or decreasing and why?</a:t>
            </a:r>
          </a:p>
          <a:p>
            <a:r>
              <a:rPr lang="en-US" sz="2400" b="1"/>
              <a:t>If sexual harassment happened to you, what would you do?</a:t>
            </a:r>
          </a:p>
          <a:p>
            <a:r>
              <a:rPr lang="en-US" sz="2400" b="1"/>
              <a:t>How can you prevent sexual harassment?</a:t>
            </a:r>
          </a:p>
          <a:p>
            <a:r>
              <a:rPr lang="en-US" sz="2400" b="1"/>
              <a:t>What are the effects of sexual harassment?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1026"/>
          <p:cNvSpPr>
            <a:spLocks noGrp="1" noChangeArrowheads="1"/>
          </p:cNvSpPr>
          <p:nvPr>
            <p:ph type="title"/>
          </p:nvPr>
        </p:nvSpPr>
        <p:spPr/>
        <p:txBody>
          <a:bodyPr/>
          <a:lstStyle/>
          <a:p>
            <a:r>
              <a:rPr lang="en-US" b="1"/>
              <a:t>The Cost of Sexual Harassment</a:t>
            </a:r>
          </a:p>
        </p:txBody>
      </p:sp>
      <p:sp>
        <p:nvSpPr>
          <p:cNvPr id="80899" name="Rectangle 1027"/>
          <p:cNvSpPr>
            <a:spLocks noGrp="1" noChangeArrowheads="1"/>
          </p:cNvSpPr>
          <p:nvPr>
            <p:ph type="body" idx="1"/>
          </p:nvPr>
        </p:nvSpPr>
        <p:spPr/>
        <p:txBody>
          <a:bodyPr/>
          <a:lstStyle/>
          <a:p>
            <a:pPr>
              <a:lnSpc>
                <a:spcPct val="75000"/>
              </a:lnSpc>
            </a:pPr>
            <a:endParaRPr lang="en-US" sz="2400" b="1" dirty="0"/>
          </a:p>
          <a:p>
            <a:r>
              <a:rPr lang="en-US" sz="2400" b="1" dirty="0"/>
              <a:t>Title VII of the Civil Rights Act of 1964 and Title IX of the Education Amendment of 1972 prohibit sexual harassment in educational </a:t>
            </a:r>
            <a:r>
              <a:rPr lang="en-US" sz="2400" b="1" dirty="0" smtClean="0"/>
              <a:t>institutions</a:t>
            </a:r>
          </a:p>
          <a:p>
            <a:endParaRPr lang="en-US" sz="2400" b="1" dirty="0"/>
          </a:p>
          <a:p>
            <a:r>
              <a:rPr lang="en-US" sz="2400" b="1" dirty="0"/>
              <a:t>Faculty/teachers/instructors considered supervisors</a:t>
            </a:r>
          </a:p>
          <a:p>
            <a:pPr lvl="1">
              <a:buFontTx/>
              <a:buChar char="&gt;"/>
            </a:pPr>
            <a:r>
              <a:rPr lang="en-US" sz="2000" b="1" dirty="0"/>
              <a:t>Power differential is key</a:t>
            </a:r>
          </a:p>
          <a:p>
            <a:pPr lvl="1">
              <a:buFontTx/>
              <a:buChar char="&gt;"/>
            </a:pPr>
            <a:endParaRPr lang="en-US" sz="2000" b="1" dirty="0"/>
          </a:p>
          <a:p>
            <a:pPr lvl="1">
              <a:buFontTx/>
              <a:buChar char="&gt;"/>
            </a:pPr>
            <a:endParaRPr lang="en-US" sz="2000" b="1" dirty="0"/>
          </a:p>
          <a:p>
            <a:pPr lvl="1" algn="ctr">
              <a:buFontTx/>
              <a:buNone/>
            </a:pPr>
            <a:endParaRPr lang="en-US" sz="2000" b="1" dirty="0"/>
          </a:p>
        </p:txBody>
      </p:sp>
      <p:graphicFrame>
        <p:nvGraphicFramePr>
          <p:cNvPr id="138240" name="Object 2048"/>
          <p:cNvGraphicFramePr>
            <a:graphicFrameLocks noChangeAspect="1"/>
          </p:cNvGraphicFramePr>
          <p:nvPr/>
        </p:nvGraphicFramePr>
        <p:xfrm>
          <a:off x="3962400" y="4572000"/>
          <a:ext cx="1752600" cy="1371600"/>
        </p:xfrm>
        <a:graphic>
          <a:graphicData uri="http://schemas.openxmlformats.org/presentationml/2006/ole">
            <p:oleObj spid="_x0000_s138240" name="Clip" r:id="rId4" imgW="4006800" imgH="2856960" progId="">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b="1"/>
              <a:t>The Cost of Sexual Harassment</a:t>
            </a:r>
          </a:p>
        </p:txBody>
      </p:sp>
      <p:sp>
        <p:nvSpPr>
          <p:cNvPr id="87043" name="Rectangle 3"/>
          <p:cNvSpPr>
            <a:spLocks noGrp="1" noChangeArrowheads="1"/>
          </p:cNvSpPr>
          <p:nvPr>
            <p:ph type="body" idx="1"/>
          </p:nvPr>
        </p:nvSpPr>
        <p:spPr/>
        <p:txBody>
          <a:bodyPr/>
          <a:lstStyle/>
          <a:p>
            <a:pPr>
              <a:lnSpc>
                <a:spcPct val="75000"/>
              </a:lnSpc>
              <a:buFontTx/>
              <a:buNone/>
            </a:pPr>
            <a:endParaRPr lang="en-US" sz="2400" b="1"/>
          </a:p>
          <a:p>
            <a:r>
              <a:rPr lang="en-US" sz="2400" b="1"/>
              <a:t>Sexual harassment nationwide appears to be on the rise</a:t>
            </a:r>
          </a:p>
          <a:p>
            <a:r>
              <a:rPr lang="en-US" sz="2400" b="1"/>
              <a:t>Between 1990 and 1998, sexual harassment complaints and charges filed with the EEOC rose 150%</a:t>
            </a:r>
          </a:p>
          <a:p>
            <a:pPr lvl="1">
              <a:buFontTx/>
              <a:buChar char="&gt;"/>
            </a:pPr>
            <a:r>
              <a:rPr lang="en-US" sz="2000" b="1"/>
              <a:t>From 6,127 to 16,000</a:t>
            </a:r>
          </a:p>
          <a:p>
            <a:pPr lvl="1">
              <a:buFontTx/>
              <a:buChar char="&gt;"/>
            </a:pPr>
            <a:endParaRPr lang="en-US" sz="2000" b="1"/>
          </a:p>
          <a:p>
            <a:pPr lvl="1" algn="ctr">
              <a:buFontTx/>
              <a:buNone/>
            </a:pPr>
            <a:endParaRPr lang="en-US" sz="2000" b="1"/>
          </a:p>
        </p:txBody>
      </p:sp>
      <p:graphicFrame>
        <p:nvGraphicFramePr>
          <p:cNvPr id="87044" name="Object 4"/>
          <p:cNvGraphicFramePr>
            <a:graphicFrameLocks noChangeAspect="1"/>
          </p:cNvGraphicFramePr>
          <p:nvPr/>
        </p:nvGraphicFramePr>
        <p:xfrm>
          <a:off x="4724400" y="4114800"/>
          <a:ext cx="685800" cy="1676400"/>
        </p:xfrm>
        <a:graphic>
          <a:graphicData uri="http://schemas.openxmlformats.org/presentationml/2006/ole">
            <p:oleObj spid="_x0000_s87044" name="Clip" r:id="rId4" imgW="425160" imgH="1108080" progId="">
              <p:embed/>
            </p:oleObj>
          </a:graphicData>
        </a:graphic>
      </p:graphicFrame>
      <p:graphicFrame>
        <p:nvGraphicFramePr>
          <p:cNvPr id="87045" name="Object 5"/>
          <p:cNvGraphicFramePr>
            <a:graphicFrameLocks noChangeAspect="1"/>
          </p:cNvGraphicFramePr>
          <p:nvPr/>
        </p:nvGraphicFramePr>
        <p:xfrm>
          <a:off x="5257800" y="4114800"/>
          <a:ext cx="762000" cy="1676400"/>
        </p:xfrm>
        <a:graphic>
          <a:graphicData uri="http://schemas.openxmlformats.org/presentationml/2006/ole">
            <p:oleObj spid="_x0000_s87045" name="Clip" r:id="rId5" imgW="449640" imgH="1104480" progId="">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b="1"/>
              <a:t>The Cost of Sexual Harassment</a:t>
            </a:r>
          </a:p>
        </p:txBody>
      </p:sp>
      <p:sp>
        <p:nvSpPr>
          <p:cNvPr id="40963" name="Rectangle 3"/>
          <p:cNvSpPr>
            <a:spLocks noGrp="1" noChangeArrowheads="1"/>
          </p:cNvSpPr>
          <p:nvPr>
            <p:ph type="body" idx="1"/>
          </p:nvPr>
        </p:nvSpPr>
        <p:spPr/>
        <p:txBody>
          <a:bodyPr/>
          <a:lstStyle/>
          <a:p>
            <a:pPr>
              <a:lnSpc>
                <a:spcPct val="75000"/>
              </a:lnSpc>
            </a:pPr>
            <a:endParaRPr lang="en-US" sz="2400" b="1"/>
          </a:p>
          <a:p>
            <a:r>
              <a:rPr lang="en-US" sz="2400" b="1"/>
              <a:t>In addition to the cost of litigation, sexual harassment carries a price - in May 1999 the EEOC reported that a typical large Fortune 500 company spends an estimated $6.7 million annually in:</a:t>
            </a:r>
            <a:endParaRPr lang="en-US" sz="2800" b="1"/>
          </a:p>
          <a:p>
            <a:pPr lvl="1">
              <a:buFontTx/>
              <a:buChar char="&gt;"/>
            </a:pPr>
            <a:r>
              <a:rPr lang="en-US" sz="2000" b="1"/>
              <a:t>Absenteeism</a:t>
            </a:r>
          </a:p>
          <a:p>
            <a:pPr lvl="1">
              <a:buFontTx/>
              <a:buChar char="&gt;"/>
            </a:pPr>
            <a:r>
              <a:rPr lang="en-US" sz="2000" b="1"/>
              <a:t>Low morale</a:t>
            </a:r>
          </a:p>
          <a:p>
            <a:pPr lvl="1">
              <a:buFontTx/>
              <a:buChar char="&gt;"/>
            </a:pPr>
            <a:r>
              <a:rPr lang="en-US" sz="2000" b="1"/>
              <a:t>Reduced productivity</a:t>
            </a:r>
          </a:p>
          <a:p>
            <a:pPr lvl="1">
              <a:buFontTx/>
              <a:buChar char="&gt;"/>
            </a:pPr>
            <a:r>
              <a:rPr lang="en-US" sz="2000" b="1"/>
              <a:t>Increased employee turnover</a:t>
            </a:r>
          </a:p>
          <a:p>
            <a:endParaRPr lang="en-US" sz="2400" b="1"/>
          </a:p>
          <a:p>
            <a:pPr lvl="1" algn="ctr">
              <a:buFontTx/>
              <a:buNone/>
            </a:pPr>
            <a:endParaRPr lang="en-US" sz="2000" b="1"/>
          </a:p>
        </p:txBody>
      </p:sp>
      <p:graphicFrame>
        <p:nvGraphicFramePr>
          <p:cNvPr id="40964" name="Object 4"/>
          <p:cNvGraphicFramePr>
            <a:graphicFrameLocks noChangeAspect="1"/>
          </p:cNvGraphicFramePr>
          <p:nvPr/>
        </p:nvGraphicFramePr>
        <p:xfrm>
          <a:off x="4876800" y="3886200"/>
          <a:ext cx="2286000" cy="1874838"/>
        </p:xfrm>
        <a:graphic>
          <a:graphicData uri="http://schemas.openxmlformats.org/presentationml/2006/ole">
            <p:oleObj spid="_x0000_s40964" name="Clip" r:id="rId4" imgW="5371920" imgH="2377800" progId="">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b="1"/>
              <a:t>The Cost of Sexual Harassment</a:t>
            </a:r>
          </a:p>
        </p:txBody>
      </p:sp>
      <p:sp>
        <p:nvSpPr>
          <p:cNvPr id="89091" name="Rectangle 3"/>
          <p:cNvSpPr>
            <a:spLocks noGrp="1" noChangeArrowheads="1"/>
          </p:cNvSpPr>
          <p:nvPr>
            <p:ph type="body" idx="1"/>
          </p:nvPr>
        </p:nvSpPr>
        <p:spPr/>
        <p:txBody>
          <a:bodyPr/>
          <a:lstStyle/>
          <a:p>
            <a:pPr>
              <a:lnSpc>
                <a:spcPct val="75000"/>
              </a:lnSpc>
            </a:pPr>
            <a:endParaRPr lang="en-US" sz="2400" b="1"/>
          </a:p>
          <a:p>
            <a:r>
              <a:rPr lang="en-US" sz="2400" b="1"/>
              <a:t>In addition to the institution, students may also suffer:</a:t>
            </a:r>
          </a:p>
          <a:p>
            <a:pPr lvl="1">
              <a:buFontTx/>
              <a:buChar char="&gt;"/>
            </a:pPr>
            <a:r>
              <a:rPr lang="en-US" sz="2000" b="1"/>
              <a:t>Receive lower grades</a:t>
            </a:r>
          </a:p>
          <a:p>
            <a:pPr lvl="1">
              <a:buFontTx/>
              <a:buChar char="&gt;"/>
            </a:pPr>
            <a:r>
              <a:rPr lang="en-US" sz="2000" b="1"/>
              <a:t>Change majors</a:t>
            </a:r>
          </a:p>
          <a:p>
            <a:pPr lvl="1">
              <a:buFontTx/>
              <a:buChar char="&gt;"/>
            </a:pPr>
            <a:r>
              <a:rPr lang="en-US" sz="2000" b="1"/>
              <a:t>Drop out of school</a:t>
            </a:r>
          </a:p>
          <a:p>
            <a:endParaRPr lang="en-US" sz="2400" b="1"/>
          </a:p>
          <a:p>
            <a:pPr lvl="1" algn="ctr">
              <a:buFontTx/>
              <a:buNone/>
            </a:pPr>
            <a:endParaRPr lang="en-US" sz="2000" b="1"/>
          </a:p>
        </p:txBody>
      </p:sp>
      <p:graphicFrame>
        <p:nvGraphicFramePr>
          <p:cNvPr id="89093" name="Object 5"/>
          <p:cNvGraphicFramePr>
            <a:graphicFrameLocks noChangeAspect="1"/>
          </p:cNvGraphicFramePr>
          <p:nvPr/>
        </p:nvGraphicFramePr>
        <p:xfrm>
          <a:off x="2895600" y="4191000"/>
          <a:ext cx="3657600" cy="1295400"/>
        </p:xfrm>
        <a:graphic>
          <a:graphicData uri="http://schemas.openxmlformats.org/presentationml/2006/ole">
            <p:oleObj spid="_x0000_s89093" name="Clip" r:id="rId4" imgW="5302080" imgH="2979360" progId="">
              <p:embed/>
            </p:oleObj>
          </a:graphicData>
        </a:graphic>
      </p:graphicFrame>
    </p:spTree>
  </p:cSld>
  <p:clrMapOvr>
    <a:masterClrMapping/>
  </p:clrMapOvr>
</p:sld>
</file>

<file path=ppt/theme/theme1.xml><?xml version="1.0" encoding="utf-8"?>
<a:theme xmlns:a="http://schemas.openxmlformats.org/drawingml/2006/main" name="Contempora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temporary">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Designs\Contemporary.pot</Template>
  <TotalTime>2286</TotalTime>
  <Words>2778</Words>
  <Application>Microsoft Office PowerPoint</Application>
  <PresentationFormat>On-screen Show (4:3)</PresentationFormat>
  <Paragraphs>304</Paragraphs>
  <Slides>25</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Contemporary</vt:lpstr>
      <vt:lpstr>Clip</vt:lpstr>
      <vt:lpstr> Sexual Harassment Awareness Training</vt:lpstr>
      <vt:lpstr>Agenda</vt:lpstr>
      <vt:lpstr>Objectives</vt:lpstr>
      <vt:lpstr>Pre-Training Survey</vt:lpstr>
      <vt:lpstr>Pre-Training Survey</vt:lpstr>
      <vt:lpstr>The Cost of Sexual Harassment</vt:lpstr>
      <vt:lpstr>The Cost of Sexual Harassment</vt:lpstr>
      <vt:lpstr>The Cost of Sexual Harassment</vt:lpstr>
      <vt:lpstr>The Cost of Sexual Harassment</vt:lpstr>
      <vt:lpstr>The Cost of Sexual Harassment</vt:lpstr>
      <vt:lpstr>Let’s Talk About It</vt:lpstr>
      <vt:lpstr>Let’s Talk About It</vt:lpstr>
      <vt:lpstr>Let’s Talk About It</vt:lpstr>
      <vt:lpstr>Let’s Talk About It</vt:lpstr>
      <vt:lpstr>Let’s Talk About It</vt:lpstr>
      <vt:lpstr>Let’s Talk About It</vt:lpstr>
      <vt:lpstr>Let’s Talk About It</vt:lpstr>
      <vt:lpstr>Let’s Talk About It</vt:lpstr>
      <vt:lpstr>Sexual Harassment Policy</vt:lpstr>
      <vt:lpstr>Sexual Harassment Policy</vt:lpstr>
      <vt:lpstr>Sexual Harassment Policy</vt:lpstr>
      <vt:lpstr>Sexual Harassment Policy</vt:lpstr>
      <vt:lpstr>Sexual Harassment Policy</vt:lpstr>
      <vt:lpstr>Sexual Harassment Prevention</vt:lpstr>
      <vt:lpstr>Summary</vt:lpstr>
    </vt:vector>
  </TitlesOfParts>
  <Company>USF-IT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USF Sexual Harassment Training</dc:title>
  <dc:creator>information technologies</dc:creator>
  <cp:lastModifiedBy>owner</cp:lastModifiedBy>
  <cp:revision>61</cp:revision>
  <cp:lastPrinted>2000-07-18T14:07:42Z</cp:lastPrinted>
  <dcterms:created xsi:type="dcterms:W3CDTF">2000-06-08T21:11:08Z</dcterms:created>
  <dcterms:modified xsi:type="dcterms:W3CDTF">2013-09-10T10:45:47Z</dcterms:modified>
</cp:coreProperties>
</file>